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0"/>
  </p:notesMasterIdLst>
  <p:handoutMasterIdLst>
    <p:handoutMasterId r:id="rId31"/>
  </p:handoutMasterIdLst>
  <p:sldIdLst>
    <p:sldId id="900" r:id="rId2"/>
    <p:sldId id="1004" r:id="rId3"/>
    <p:sldId id="959" r:id="rId4"/>
    <p:sldId id="795" r:id="rId5"/>
    <p:sldId id="1043" r:id="rId6"/>
    <p:sldId id="1044" r:id="rId7"/>
    <p:sldId id="1045" r:id="rId8"/>
    <p:sldId id="1055" r:id="rId9"/>
    <p:sldId id="1011" r:id="rId10"/>
    <p:sldId id="1037" r:id="rId11"/>
    <p:sldId id="1036" r:id="rId12"/>
    <p:sldId id="1038" r:id="rId13"/>
    <p:sldId id="1010" r:id="rId14"/>
    <p:sldId id="1013" r:id="rId15"/>
    <p:sldId id="1014" r:id="rId16"/>
    <p:sldId id="1039" r:id="rId17"/>
    <p:sldId id="1019" r:id="rId18"/>
    <p:sldId id="1021" r:id="rId19"/>
    <p:sldId id="1022" r:id="rId20"/>
    <p:sldId id="1027" r:id="rId21"/>
    <p:sldId id="1032" r:id="rId22"/>
    <p:sldId id="966" r:id="rId23"/>
    <p:sldId id="1007" r:id="rId24"/>
    <p:sldId id="1030" r:id="rId25"/>
    <p:sldId id="1031" r:id="rId26"/>
    <p:sldId id="1067" r:id="rId27"/>
    <p:sldId id="1066" r:id="rId28"/>
    <p:sldId id="919" r:id="rId29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EDEDED"/>
        </a:solidFill>
        <a:latin typeface="Verdana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EDEDED"/>
        </a:solidFill>
        <a:latin typeface="Verdana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EDEDED"/>
        </a:solidFill>
        <a:latin typeface="Verdana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EDEDED"/>
        </a:solidFill>
        <a:latin typeface="Verdana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EDEDED"/>
        </a:solidFill>
        <a:latin typeface="Verdana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2800" b="1" kern="1200">
        <a:solidFill>
          <a:srgbClr val="EDEDED"/>
        </a:solidFill>
        <a:latin typeface="Verdana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2800" b="1" kern="1200">
        <a:solidFill>
          <a:srgbClr val="EDEDED"/>
        </a:solidFill>
        <a:latin typeface="Verdana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2800" b="1" kern="1200">
        <a:solidFill>
          <a:srgbClr val="EDEDED"/>
        </a:solidFill>
        <a:latin typeface="Verdana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2800" b="1" kern="1200">
        <a:solidFill>
          <a:srgbClr val="EDEDED"/>
        </a:solidFill>
        <a:latin typeface="Verdana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A10B"/>
    <a:srgbClr val="99CCFF"/>
    <a:srgbClr val="66FFFF"/>
    <a:srgbClr val="CCECFF"/>
    <a:srgbClr val="66CCFF"/>
    <a:srgbClr val="85898A"/>
    <a:srgbClr val="F7CDCD"/>
    <a:srgbClr val="5BE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08" autoAdjust="0"/>
    <p:restoredTop sz="99848" autoAdjust="0"/>
  </p:normalViewPr>
  <p:slideViewPr>
    <p:cSldViewPr>
      <p:cViewPr>
        <p:scale>
          <a:sx n="75" d="100"/>
          <a:sy n="75" d="100"/>
        </p:scale>
        <p:origin x="-1002" y="-48"/>
      </p:cViewPr>
      <p:guideLst>
        <p:guide orient="horz" pos="4065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38"/>
    </p:cViewPr>
  </p:sorterViewPr>
  <p:notesViewPr>
    <p:cSldViewPr>
      <p:cViewPr varScale="1">
        <p:scale>
          <a:sx n="54" d="100"/>
          <a:sy n="54" d="100"/>
        </p:scale>
        <p:origin x="-2676" y="-9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712598425197034E-2"/>
          <c:y val="0.24280220180810741"/>
          <c:w val="0.52908923884514469"/>
          <c:h val="0.64807633420822464"/>
        </c:manualLayout>
      </c:layout>
      <c:pie3DChart>
        <c:varyColors val="1"/>
        <c:ser>
          <c:idx val="0"/>
          <c:order val="0"/>
          <c:tx>
            <c:v>Education Background</c:v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Sheet1!$B$10:$B$13</c:f>
              <c:strCache>
                <c:ptCount val="4"/>
                <c:pt idx="0">
                  <c:v>Masters Graduates above</c:v>
                </c:pt>
                <c:pt idx="1">
                  <c:v>Graduates</c:v>
                </c:pt>
                <c:pt idx="2">
                  <c:v>Skilled Workers</c:v>
                </c:pt>
                <c:pt idx="3">
                  <c:v>Auxiliary staff</c:v>
                </c:pt>
              </c:strCache>
            </c:strRef>
          </c:cat>
          <c:val>
            <c:numRef>
              <c:f>Sheet1!$A$10:$A$13</c:f>
              <c:numCache>
                <c:formatCode>General</c:formatCode>
                <c:ptCount val="4"/>
                <c:pt idx="0">
                  <c:v>134</c:v>
                </c:pt>
                <c:pt idx="1">
                  <c:v>462</c:v>
                </c:pt>
                <c:pt idx="2">
                  <c:v>2214</c:v>
                </c:pt>
                <c:pt idx="3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75B35-E050-4128-B84F-DEC707B18524}" type="doc">
      <dgm:prSet loTypeId="urn:microsoft.com/office/officeart/2005/8/layout/matrix3" loCatId="matrix" qsTypeId="urn:microsoft.com/office/officeart/2005/8/quickstyle/simple1#3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F3CFB2CA-5D61-46BA-B60C-F7A7EA36502D}">
      <dgm:prSet phldrT="[文本]"/>
      <dgm:spPr/>
      <dgm:t>
        <a:bodyPr/>
        <a:lstStyle/>
        <a:p>
          <a:r>
            <a:rPr lang="zh-CN" altLang="en-US" dirty="0" smtClean="0"/>
            <a:t>全球南都</a:t>
          </a:r>
          <a:endParaRPr lang="zh-CN" altLang="en-US" dirty="0"/>
        </a:p>
      </dgm:t>
    </dgm:pt>
    <dgm:pt modelId="{2CFFD262-F96D-4A85-83FB-702695D92A34}" type="parTrans" cxnId="{CAFE1634-FD5F-421B-8AAC-A33C9D243FE1}">
      <dgm:prSet/>
      <dgm:spPr/>
      <dgm:t>
        <a:bodyPr/>
        <a:lstStyle/>
        <a:p>
          <a:endParaRPr lang="zh-CN" altLang="en-US"/>
        </a:p>
      </dgm:t>
    </dgm:pt>
    <dgm:pt modelId="{289A7599-04E6-4174-93E3-6325B42D1594}" type="sibTrans" cxnId="{CAFE1634-FD5F-421B-8AAC-A33C9D243FE1}">
      <dgm:prSet/>
      <dgm:spPr/>
      <dgm:t>
        <a:bodyPr/>
        <a:lstStyle/>
        <a:p>
          <a:endParaRPr lang="zh-CN" altLang="en-US"/>
        </a:p>
      </dgm:t>
    </dgm:pt>
    <dgm:pt modelId="{F785314C-1309-462E-B03B-1B8DA2C646E8}">
      <dgm:prSet phldrT="[文本]"/>
      <dgm:spPr/>
      <dgm:t>
        <a:bodyPr/>
        <a:lstStyle/>
        <a:p>
          <a:r>
            <a:rPr lang="zh-CN" altLang="en-US" dirty="0" smtClean="0"/>
            <a:t>创新南都</a:t>
          </a:r>
          <a:endParaRPr lang="zh-CN" altLang="en-US" dirty="0"/>
        </a:p>
      </dgm:t>
    </dgm:pt>
    <dgm:pt modelId="{683CD43F-F9B8-4334-8AFB-7AA38AA94E3E}" type="parTrans" cxnId="{B53563CD-7E1D-41EE-9051-08052511DC3C}">
      <dgm:prSet/>
      <dgm:spPr/>
      <dgm:t>
        <a:bodyPr/>
        <a:lstStyle/>
        <a:p>
          <a:endParaRPr lang="zh-CN" altLang="en-US"/>
        </a:p>
      </dgm:t>
    </dgm:pt>
    <dgm:pt modelId="{E1AA5E1E-D23C-4B47-BAD5-9C2A001CF22F}" type="sibTrans" cxnId="{B53563CD-7E1D-41EE-9051-08052511DC3C}">
      <dgm:prSet/>
      <dgm:spPr/>
      <dgm:t>
        <a:bodyPr/>
        <a:lstStyle/>
        <a:p>
          <a:endParaRPr lang="zh-CN" altLang="en-US"/>
        </a:p>
      </dgm:t>
    </dgm:pt>
    <dgm:pt modelId="{444EE2FE-87E8-4556-A294-64CF63CE2736}">
      <dgm:prSet phldrT="[文本]"/>
      <dgm:spPr/>
      <dgm:t>
        <a:bodyPr/>
        <a:lstStyle/>
        <a:p>
          <a:r>
            <a:rPr lang="zh-CN" altLang="en-US" dirty="0" smtClean="0"/>
            <a:t>绿色南都</a:t>
          </a:r>
          <a:endParaRPr lang="zh-CN" altLang="en-US" dirty="0"/>
        </a:p>
      </dgm:t>
    </dgm:pt>
    <dgm:pt modelId="{EB237599-90B7-4511-BF30-3EB324467E72}" type="parTrans" cxnId="{1B75FA70-A0E7-4000-972F-37CDFC88FA91}">
      <dgm:prSet/>
      <dgm:spPr/>
      <dgm:t>
        <a:bodyPr/>
        <a:lstStyle/>
        <a:p>
          <a:endParaRPr lang="zh-CN" altLang="en-US"/>
        </a:p>
      </dgm:t>
    </dgm:pt>
    <dgm:pt modelId="{586777D1-59FC-4DBC-8FB8-88907932AFBB}" type="sibTrans" cxnId="{1B75FA70-A0E7-4000-972F-37CDFC88FA91}">
      <dgm:prSet/>
      <dgm:spPr/>
      <dgm:t>
        <a:bodyPr/>
        <a:lstStyle/>
        <a:p>
          <a:endParaRPr lang="zh-CN" altLang="en-US"/>
        </a:p>
      </dgm:t>
    </dgm:pt>
    <dgm:pt modelId="{04D08EF6-1CAA-4DFB-8977-886982E4987E}">
      <dgm:prSet phldrT="[文本]"/>
      <dgm:spPr/>
      <dgm:t>
        <a:bodyPr/>
        <a:lstStyle/>
        <a:p>
          <a:r>
            <a:rPr lang="zh-CN" altLang="en-US" dirty="0" smtClean="0"/>
            <a:t>责任南都</a:t>
          </a:r>
          <a:endParaRPr lang="zh-CN" altLang="en-US" dirty="0"/>
        </a:p>
      </dgm:t>
    </dgm:pt>
    <dgm:pt modelId="{F1A6F8BB-255D-43A5-AA95-A5A182CD0C24}" type="parTrans" cxnId="{F67794D7-A28A-47B1-83D5-54EC23274A79}">
      <dgm:prSet/>
      <dgm:spPr/>
      <dgm:t>
        <a:bodyPr/>
        <a:lstStyle/>
        <a:p>
          <a:endParaRPr lang="zh-CN" altLang="en-US"/>
        </a:p>
      </dgm:t>
    </dgm:pt>
    <dgm:pt modelId="{9B002C21-2039-4B0B-B6B6-0C310A91A680}" type="sibTrans" cxnId="{F67794D7-A28A-47B1-83D5-54EC23274A79}">
      <dgm:prSet/>
      <dgm:spPr/>
      <dgm:t>
        <a:bodyPr/>
        <a:lstStyle/>
        <a:p>
          <a:endParaRPr lang="zh-CN" altLang="en-US"/>
        </a:p>
      </dgm:t>
    </dgm:pt>
    <dgm:pt modelId="{3277652B-EC85-4BE0-B038-4C32B0E2F6F5}" type="pres">
      <dgm:prSet presAssocID="{55175B35-E050-4128-B84F-DEC707B1852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3FDFB78-641D-434B-A083-FB4BF1A70030}" type="pres">
      <dgm:prSet presAssocID="{55175B35-E050-4128-B84F-DEC707B18524}" presName="diamond" presStyleLbl="bgShp" presStyleIdx="0" presStyleCnt="1"/>
      <dgm:spPr/>
    </dgm:pt>
    <dgm:pt modelId="{36A6B8B0-C7BC-40FF-88D9-8737401742D7}" type="pres">
      <dgm:prSet presAssocID="{55175B35-E050-4128-B84F-DEC707B1852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7A5023-0F7D-4862-9E6E-5718DA767C4E}" type="pres">
      <dgm:prSet presAssocID="{55175B35-E050-4128-B84F-DEC707B1852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570A55-FBA7-4AD0-980B-A34D0F7A9FBF}" type="pres">
      <dgm:prSet presAssocID="{55175B35-E050-4128-B84F-DEC707B1852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01A32D-50CB-45A9-8B84-C0BCBDB69D8A}" type="pres">
      <dgm:prSet presAssocID="{55175B35-E050-4128-B84F-DEC707B1852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67794D7-A28A-47B1-83D5-54EC23274A79}" srcId="{55175B35-E050-4128-B84F-DEC707B18524}" destId="{04D08EF6-1CAA-4DFB-8977-886982E4987E}" srcOrd="3" destOrd="0" parTransId="{F1A6F8BB-255D-43A5-AA95-A5A182CD0C24}" sibTransId="{9B002C21-2039-4B0B-B6B6-0C310A91A680}"/>
    <dgm:cxn modelId="{1B75FA70-A0E7-4000-972F-37CDFC88FA91}" srcId="{55175B35-E050-4128-B84F-DEC707B18524}" destId="{444EE2FE-87E8-4556-A294-64CF63CE2736}" srcOrd="2" destOrd="0" parTransId="{EB237599-90B7-4511-BF30-3EB324467E72}" sibTransId="{586777D1-59FC-4DBC-8FB8-88907932AFBB}"/>
    <dgm:cxn modelId="{CAFE1634-FD5F-421B-8AAC-A33C9D243FE1}" srcId="{55175B35-E050-4128-B84F-DEC707B18524}" destId="{F3CFB2CA-5D61-46BA-B60C-F7A7EA36502D}" srcOrd="0" destOrd="0" parTransId="{2CFFD262-F96D-4A85-83FB-702695D92A34}" sibTransId="{289A7599-04E6-4174-93E3-6325B42D1594}"/>
    <dgm:cxn modelId="{E1D38F8E-8D6F-4057-A03B-29A909FFC8CE}" type="presOf" srcId="{55175B35-E050-4128-B84F-DEC707B18524}" destId="{3277652B-EC85-4BE0-B038-4C32B0E2F6F5}" srcOrd="0" destOrd="0" presId="urn:microsoft.com/office/officeart/2005/8/layout/matrix3"/>
    <dgm:cxn modelId="{E3492853-5403-4891-ADF0-C4E9F72C28F0}" type="presOf" srcId="{04D08EF6-1CAA-4DFB-8977-886982E4987E}" destId="{FF01A32D-50CB-45A9-8B84-C0BCBDB69D8A}" srcOrd="0" destOrd="0" presId="urn:microsoft.com/office/officeart/2005/8/layout/matrix3"/>
    <dgm:cxn modelId="{6FE87D47-D6C4-48B9-83EA-9F77F6C70008}" type="presOf" srcId="{F785314C-1309-462E-B03B-1B8DA2C646E8}" destId="{677A5023-0F7D-4862-9E6E-5718DA767C4E}" srcOrd="0" destOrd="0" presId="urn:microsoft.com/office/officeart/2005/8/layout/matrix3"/>
    <dgm:cxn modelId="{B53563CD-7E1D-41EE-9051-08052511DC3C}" srcId="{55175B35-E050-4128-B84F-DEC707B18524}" destId="{F785314C-1309-462E-B03B-1B8DA2C646E8}" srcOrd="1" destOrd="0" parTransId="{683CD43F-F9B8-4334-8AFB-7AA38AA94E3E}" sibTransId="{E1AA5E1E-D23C-4B47-BAD5-9C2A001CF22F}"/>
    <dgm:cxn modelId="{12967186-5871-4CE5-A3DD-3816438AD535}" type="presOf" srcId="{F3CFB2CA-5D61-46BA-B60C-F7A7EA36502D}" destId="{36A6B8B0-C7BC-40FF-88D9-8737401742D7}" srcOrd="0" destOrd="0" presId="urn:microsoft.com/office/officeart/2005/8/layout/matrix3"/>
    <dgm:cxn modelId="{81122C1C-640F-4733-BE01-A74B76710156}" type="presOf" srcId="{444EE2FE-87E8-4556-A294-64CF63CE2736}" destId="{5E570A55-FBA7-4AD0-980B-A34D0F7A9FBF}" srcOrd="0" destOrd="0" presId="urn:microsoft.com/office/officeart/2005/8/layout/matrix3"/>
    <dgm:cxn modelId="{AD8D0DD9-3188-4BF1-9711-E636B2DDE3DE}" type="presParOf" srcId="{3277652B-EC85-4BE0-B038-4C32B0E2F6F5}" destId="{D3FDFB78-641D-434B-A083-FB4BF1A70030}" srcOrd="0" destOrd="0" presId="urn:microsoft.com/office/officeart/2005/8/layout/matrix3"/>
    <dgm:cxn modelId="{208317BD-BDDE-4ED7-8487-1E1A178FFC9A}" type="presParOf" srcId="{3277652B-EC85-4BE0-B038-4C32B0E2F6F5}" destId="{36A6B8B0-C7BC-40FF-88D9-8737401742D7}" srcOrd="1" destOrd="0" presId="urn:microsoft.com/office/officeart/2005/8/layout/matrix3"/>
    <dgm:cxn modelId="{1C73D97F-6FA2-4A82-93C4-D2DC28A44106}" type="presParOf" srcId="{3277652B-EC85-4BE0-B038-4C32B0E2F6F5}" destId="{677A5023-0F7D-4862-9E6E-5718DA767C4E}" srcOrd="2" destOrd="0" presId="urn:microsoft.com/office/officeart/2005/8/layout/matrix3"/>
    <dgm:cxn modelId="{2BA51E26-A51F-4F4F-B5E4-5900E4B9D6AC}" type="presParOf" srcId="{3277652B-EC85-4BE0-B038-4C32B0E2F6F5}" destId="{5E570A55-FBA7-4AD0-980B-A34D0F7A9FBF}" srcOrd="3" destOrd="0" presId="urn:microsoft.com/office/officeart/2005/8/layout/matrix3"/>
    <dgm:cxn modelId="{36069C62-48E5-4754-9DFF-F7FB1139DA64}" type="presParOf" srcId="{3277652B-EC85-4BE0-B038-4C32B0E2F6F5}" destId="{FF01A32D-50CB-45A9-8B84-C0BCBDB69D8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DFB78-641D-434B-A083-FB4BF1A70030}">
      <dsp:nvSpPr>
        <dsp:cNvPr id="0" name=""/>
        <dsp:cNvSpPr/>
      </dsp:nvSpPr>
      <dsp:spPr>
        <a:xfrm>
          <a:off x="1016000" y="0"/>
          <a:ext cx="4063999" cy="406399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6B8B0-C7BC-40FF-88D9-8737401742D7}">
      <dsp:nvSpPr>
        <dsp:cNvPr id="0" name=""/>
        <dsp:cNvSpPr/>
      </dsp:nvSpPr>
      <dsp:spPr>
        <a:xfrm>
          <a:off x="1402080" y="386079"/>
          <a:ext cx="1584960" cy="158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全球南都</a:t>
          </a:r>
          <a:endParaRPr lang="zh-CN" altLang="en-US" sz="3800" kern="1200" dirty="0"/>
        </a:p>
      </dsp:txBody>
      <dsp:txXfrm>
        <a:off x="1479451" y="463450"/>
        <a:ext cx="1430218" cy="1430218"/>
      </dsp:txXfrm>
    </dsp:sp>
    <dsp:sp modelId="{677A5023-0F7D-4862-9E6E-5718DA767C4E}">
      <dsp:nvSpPr>
        <dsp:cNvPr id="0" name=""/>
        <dsp:cNvSpPr/>
      </dsp:nvSpPr>
      <dsp:spPr>
        <a:xfrm>
          <a:off x="3108960" y="386079"/>
          <a:ext cx="1584960" cy="158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创新南都</a:t>
          </a:r>
          <a:endParaRPr lang="zh-CN" altLang="en-US" sz="3800" kern="1200" dirty="0"/>
        </a:p>
      </dsp:txBody>
      <dsp:txXfrm>
        <a:off x="3186331" y="463450"/>
        <a:ext cx="1430218" cy="1430218"/>
      </dsp:txXfrm>
    </dsp:sp>
    <dsp:sp modelId="{5E570A55-FBA7-4AD0-980B-A34D0F7A9FBF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绿色南都</a:t>
          </a:r>
          <a:endParaRPr lang="zh-CN" altLang="en-US" sz="3800" kern="1200" dirty="0"/>
        </a:p>
      </dsp:txBody>
      <dsp:txXfrm>
        <a:off x="1479451" y="2170331"/>
        <a:ext cx="1430218" cy="1430218"/>
      </dsp:txXfrm>
    </dsp:sp>
    <dsp:sp modelId="{FF01A32D-50CB-45A9-8B84-C0BCBDB69D8A}">
      <dsp:nvSpPr>
        <dsp:cNvPr id="0" name=""/>
        <dsp:cNvSpPr/>
      </dsp:nvSpPr>
      <dsp:spPr>
        <a:xfrm>
          <a:off x="3108960" y="2092960"/>
          <a:ext cx="1584960" cy="158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800" kern="1200" dirty="0" smtClean="0"/>
            <a:t>责任南都</a:t>
          </a:r>
          <a:endParaRPr lang="zh-CN" altLang="en-US" sz="3800" kern="1200" dirty="0"/>
        </a:p>
      </dsp:txBody>
      <dsp:txXfrm>
        <a:off x="3186331" y="2170331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t" anchorCtr="0" compatLnSpc="1">
            <a:prstTxWarp prst="textNoShape">
              <a:avLst/>
            </a:prstTxWarp>
          </a:bodyPr>
          <a:lstStyle>
            <a:lvl1pPr defTabSz="900113"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t" anchorCtr="0" compatLnSpc="1">
            <a:prstTxWarp prst="textNoShape">
              <a:avLst/>
            </a:prstTxWarp>
          </a:bodyPr>
          <a:lstStyle>
            <a:lvl1pPr algn="r" defTabSz="900113"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b" anchorCtr="0" compatLnSpc="1">
            <a:prstTxWarp prst="textNoShape">
              <a:avLst/>
            </a:prstTxWarp>
          </a:bodyPr>
          <a:lstStyle>
            <a:lvl1pPr defTabSz="900113"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b" anchorCtr="0" compatLnSpc="1">
            <a:prstTxWarp prst="textNoShape">
              <a:avLst/>
            </a:prstTxWarp>
          </a:bodyPr>
          <a:lstStyle>
            <a:lvl1pPr algn="r" defTabSz="900113"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C57D4F07-9EE5-4C0E-8AAE-E42312E263B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0073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t" anchorCtr="0" compatLnSpc="1">
            <a:prstTxWarp prst="textNoShape">
              <a:avLst/>
            </a:prstTxWarp>
          </a:bodyPr>
          <a:lstStyle>
            <a:lvl1pPr defTabSz="900113" eaLnBrk="0" hangingPunct="0"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t" anchorCtr="0" compatLnSpc="1">
            <a:prstTxWarp prst="textNoShape">
              <a:avLst/>
            </a:prstTxWarp>
          </a:bodyPr>
          <a:lstStyle>
            <a:lvl1pPr algn="r" defTabSz="900113" eaLnBrk="0" hangingPunct="0"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4100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b" anchorCtr="0" compatLnSpc="1">
            <a:prstTxWarp prst="textNoShape">
              <a:avLst/>
            </a:prstTxWarp>
          </a:bodyPr>
          <a:lstStyle>
            <a:lvl1pPr defTabSz="900113" eaLnBrk="0" hangingPunct="0"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262" tIns="45132" rIns="90262" bIns="45132" numCol="1" anchor="b" anchorCtr="0" compatLnSpc="1">
            <a:prstTxWarp prst="textNoShape">
              <a:avLst/>
            </a:prstTxWarp>
          </a:bodyPr>
          <a:lstStyle>
            <a:lvl1pPr algn="r" defTabSz="900113" eaLnBrk="0" hangingPunct="0">
              <a:spcBef>
                <a:spcPct val="0"/>
              </a:spcBef>
              <a:buSzTx/>
              <a:buFontTx/>
              <a:buNone/>
              <a:defRPr sz="1200" b="0">
                <a:solidFill>
                  <a:schemeClr val="tx1"/>
                </a:solidFill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fld id="{F4BDC40C-E79E-4D00-B61A-E222B26901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5250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36F0D-EF3E-4962-9E21-570981D58946}" type="slidenum">
              <a:rPr lang="zh-CN" altLang="en-US" smtClean="0"/>
              <a:pPr>
                <a:defRPr/>
              </a:pPr>
              <a:t>1</a:t>
            </a:fld>
            <a:endParaRPr lang="en-US" altLang="zh-CN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3750"/>
          </a:xfrm>
          <a:noFill/>
          <a:ln/>
        </p:spPr>
        <p:txBody>
          <a:bodyPr/>
          <a:lstStyle/>
          <a:p>
            <a:pPr eaLnBrk="1" hangingPunct="1"/>
            <a:endParaRPr lang="nb-NO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F2E6F4-2EDC-4F93-995F-63A2FA7AB59D}" type="slidenum">
              <a:rPr lang="zh-CN" altLang="en-US" smtClean="0"/>
              <a:pPr>
                <a:defRPr/>
              </a:pPr>
              <a:t>14</a:t>
            </a:fld>
            <a:endParaRPr lang="en-US" altLang="zh-CN" smtClean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</p:spPr>
        <p:txBody>
          <a:bodyPr/>
          <a:lstStyle/>
          <a:p>
            <a:pPr eaLnBrk="1" hangingPunct="1"/>
            <a:endParaRPr lang="en-SG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845546-AFEE-4DC7-9E10-11CA5D33C266}" type="slidenum">
              <a:rPr lang="zh-CN" altLang="en-US" smtClean="0"/>
              <a:pPr>
                <a:defRPr/>
              </a:pPr>
              <a:t>15</a:t>
            </a:fld>
            <a:endParaRPr lang="en-US" altLang="zh-CN" smtClean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10175" cy="4603750"/>
          </a:xfrm>
          <a:noFill/>
          <a:ln/>
        </p:spPr>
        <p:txBody>
          <a:bodyPr/>
          <a:lstStyle/>
          <a:p>
            <a:pPr eaLnBrk="1" hangingPunct="1"/>
            <a:endParaRPr lang="en-SG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1440" tIns="45720" rIns="91440" bIns="45720"/>
          <a:lstStyle/>
          <a:p>
            <a:endParaRPr lang="zh-CN" altLang="en-US" smtClean="0"/>
          </a:p>
        </p:txBody>
      </p:sp>
      <p:sp>
        <p:nvSpPr>
          <p:cNvPr id="87043" name="灯片编号占位符 3"/>
          <p:cNvSpPr txBox="1">
            <a:spLocks noGrp="1"/>
          </p:cNvSpPr>
          <p:nvPr/>
        </p:nvSpPr>
        <p:spPr bwMode="auto">
          <a:xfrm>
            <a:off x="4021138" y="972185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A8E86D-D525-4F48-AB5F-152A7ECFAA9E}" type="slidenum">
              <a:rPr lang="en-US" altLang="zh-CN" sz="1200" b="0">
                <a:solidFill>
                  <a:schemeClr val="tx1"/>
                </a:solidFill>
                <a:latin typeface="Arial" charset="0"/>
              </a:rPr>
              <a:pPr algn="r"/>
              <a:t>16</a:t>
            </a:fld>
            <a:endParaRPr lang="en-US" altLang="zh-CN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2A4615-9D4A-40B3-AA55-846DC3E541A4}" type="slidenum">
              <a:rPr lang="zh-CN" altLang="en-US" smtClean="0"/>
              <a:pPr>
                <a:defRPr/>
              </a:pPr>
              <a:t>17</a:t>
            </a:fld>
            <a:endParaRPr lang="en-US" altLang="zh-CN" smtClean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262331-B5C5-4934-AA8B-C35A18A02360}" type="slidenum">
              <a:rPr lang="zh-CN" altLang="en-US" smtClean="0"/>
              <a:pPr>
                <a:defRPr/>
              </a:pPr>
              <a:t>18</a:t>
            </a:fld>
            <a:endParaRPr lang="en-US" altLang="zh-CN" smtClean="0"/>
          </a:p>
        </p:txBody>
      </p:sp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62" tIns="45132" rIns="90262" bIns="45132" anchor="b"/>
          <a:lstStyle/>
          <a:p>
            <a:pPr algn="r" defTabSz="900113" eaLnBrk="0" hangingPunct="0"/>
            <a:fld id="{6AB4913C-B7AB-4FB9-8553-5B745CFECFF2}" type="slidenum">
              <a:rPr lang="zh-CN" altLang="en-US" sz="1200" b="0">
                <a:solidFill>
                  <a:schemeClr val="tx1"/>
                </a:solidFill>
                <a:latin typeface="Times" pitchFamily="18" charset="0"/>
              </a:rPr>
              <a:pPr algn="r" defTabSz="900113" eaLnBrk="0" hangingPunct="0"/>
              <a:t>18</a:t>
            </a:fld>
            <a:endParaRPr lang="en-US" altLang="zh-CN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3750"/>
          </a:xfrm>
          <a:noFill/>
          <a:ln/>
        </p:spPr>
        <p:txBody>
          <a:bodyPr lIns="91166" tIns="45583" rIns="91166" bIns="45583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727A57-C7CD-491C-BC2D-3AE32A55B580}" type="slidenum">
              <a:rPr lang="zh-CN" altLang="en-US" smtClean="0"/>
              <a:pPr>
                <a:defRPr/>
              </a:pPr>
              <a:t>19</a:t>
            </a:fld>
            <a:endParaRPr lang="en-US" altLang="zh-CN" smtClean="0"/>
          </a:p>
        </p:txBody>
      </p:sp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62" tIns="45132" rIns="90262" bIns="45132" anchor="b"/>
          <a:lstStyle/>
          <a:p>
            <a:pPr algn="r" defTabSz="900113" eaLnBrk="0" hangingPunct="0"/>
            <a:fld id="{937F279C-F086-4133-A021-AEE06A3068D9}" type="slidenum">
              <a:rPr lang="zh-CN" altLang="en-US" sz="1200" b="0">
                <a:solidFill>
                  <a:schemeClr val="tx1"/>
                </a:solidFill>
                <a:latin typeface="Times" pitchFamily="18" charset="0"/>
              </a:rPr>
              <a:pPr algn="r" defTabSz="900113" eaLnBrk="0" hangingPunct="0"/>
              <a:t>19</a:t>
            </a:fld>
            <a:endParaRPr lang="en-US" altLang="zh-CN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9A36A-EFA1-474B-9052-57879407AAAD}" type="slidenum">
              <a:rPr lang="zh-CN" altLang="en-US" smtClean="0"/>
              <a:pPr>
                <a:defRPr/>
              </a:pPr>
              <a:t>20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DB8BAD-9AFE-47F8-8257-ABA424641DE2}" type="slidenum">
              <a:rPr lang="zh-CN" altLang="en-US" smtClean="0"/>
              <a:pPr>
                <a:defRPr/>
              </a:pPr>
              <a:t>21</a:t>
            </a:fld>
            <a:endParaRPr lang="en-US" altLang="zh-CN" smtClean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A36412-81BA-4EBE-94C6-B9BB39A751A6}" type="slidenum">
              <a:rPr lang="zh-CN" altLang="en-US" smtClean="0"/>
              <a:pPr>
                <a:defRPr/>
              </a:pPr>
              <a:t>22</a:t>
            </a:fld>
            <a:endParaRPr lang="en-US" altLang="zh-CN" smtClean="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10175" cy="4603750"/>
          </a:xfrm>
          <a:noFill/>
          <a:ln/>
        </p:spPr>
        <p:txBody>
          <a:bodyPr/>
          <a:lstStyle/>
          <a:p>
            <a:pPr eaLnBrk="1" hangingPunct="1"/>
            <a:endParaRPr lang="en-SG" altLang="zh-C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05D4E1-B047-42B7-A932-B6AD4DC1BE30}" type="slidenum">
              <a:rPr lang="zh-CN" altLang="en-US" smtClean="0"/>
              <a:pPr>
                <a:defRPr/>
              </a:pPr>
              <a:t>23</a:t>
            </a:fld>
            <a:endParaRPr lang="en-US" altLang="zh-CN" smtClean="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10175" cy="4603750"/>
          </a:xfrm>
          <a:noFill/>
          <a:ln/>
        </p:spPr>
        <p:txBody>
          <a:bodyPr/>
          <a:lstStyle/>
          <a:p>
            <a:pPr eaLnBrk="1" hangingPunct="1"/>
            <a:endParaRPr lang="en-SG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D0740E-2AB1-44ED-8A74-E68EAB32BB11}" type="slidenum">
              <a:rPr lang="zh-CN" altLang="en-US" smtClean="0"/>
              <a:pPr>
                <a:defRPr/>
              </a:pPr>
              <a:t>2</a:t>
            </a:fld>
            <a:endParaRPr lang="en-US" altLang="zh-CN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3750"/>
          </a:xfrm>
          <a:noFill/>
          <a:ln/>
        </p:spPr>
        <p:txBody>
          <a:bodyPr lIns="91166" tIns="45583" rIns="91166" bIns="45583"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2C71FB-DF43-4294-9037-5844240C0956}" type="slidenum">
              <a:rPr lang="zh-CN" altLang="en-US" smtClean="0"/>
              <a:pPr>
                <a:defRPr/>
              </a:pPr>
              <a:t>24</a:t>
            </a:fld>
            <a:endParaRPr lang="en-US" altLang="zh-CN" smtClean="0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10175" cy="4603750"/>
          </a:xfrm>
          <a:noFill/>
          <a:ln/>
        </p:spPr>
        <p:txBody>
          <a:bodyPr/>
          <a:lstStyle/>
          <a:p>
            <a:pPr eaLnBrk="1" hangingPunct="1"/>
            <a:endParaRPr lang="en-SG" altLang="zh-C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35420-47C8-421D-818B-FB65399B19BC}" type="slidenum">
              <a:rPr lang="zh-CN" altLang="en-US" smtClean="0"/>
              <a:pPr>
                <a:defRPr/>
              </a:pPr>
              <a:t>25</a:t>
            </a:fld>
            <a:endParaRPr lang="en-US" altLang="zh-CN" smtClean="0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64100"/>
            <a:ext cx="5210175" cy="4603750"/>
          </a:xfrm>
          <a:noFill/>
          <a:ln/>
        </p:spPr>
        <p:txBody>
          <a:bodyPr/>
          <a:lstStyle/>
          <a:p>
            <a:endParaRPr lang="en-SG" altLang="zh-C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62" tIns="45132" rIns="90262" bIns="45132" anchor="b"/>
          <a:lstStyle/>
          <a:p>
            <a:pPr algn="r" defTabSz="900113" eaLnBrk="0" hangingPunct="0"/>
            <a:fld id="{B5FDA7BF-85AE-453E-85AD-418240E8250B}" type="slidenum">
              <a:rPr lang="zh-CN" altLang="en-US" sz="1200" b="0">
                <a:solidFill>
                  <a:schemeClr val="tx1"/>
                </a:solidFill>
                <a:latin typeface="Times" pitchFamily="18" charset="0"/>
              </a:rPr>
              <a:pPr algn="r" defTabSz="900113" eaLnBrk="0" hangingPunct="0"/>
              <a:t>26</a:t>
            </a:fld>
            <a:endParaRPr lang="en-US" altLang="zh-CN" sz="1200" b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121858" name="备注占位符 2"/>
          <p:cNvSpPr>
            <a:spLocks noGrp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1440" tIns="45720" rIns="91440" bIns="45720"/>
          <a:lstStyle/>
          <a:p>
            <a:endParaRPr lang="zh-CN" altLang="en-US" smtClean="0"/>
          </a:p>
        </p:txBody>
      </p:sp>
      <p:sp>
        <p:nvSpPr>
          <p:cNvPr id="121859" name="灯片编号占位符 3"/>
          <p:cNvSpPr txBox="1">
            <a:spLocks noGrp="1"/>
          </p:cNvSpPr>
          <p:nvPr/>
        </p:nvSpPr>
        <p:spPr bwMode="auto">
          <a:xfrm>
            <a:off x="4021138" y="972185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695A577-5CC4-48DA-B6B5-6ACFAD8F3927}" type="slidenum">
              <a:rPr lang="en-US" altLang="zh-CN" sz="1200" b="0">
                <a:solidFill>
                  <a:schemeClr val="tx1"/>
                </a:solidFill>
                <a:latin typeface="Arial" charset="0"/>
              </a:rPr>
              <a:pPr algn="r"/>
              <a:t>27</a:t>
            </a:fld>
            <a:endParaRPr lang="en-US" altLang="zh-CN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DCAF4-323D-4BAB-8694-7E0572A22E72}" type="slidenum">
              <a:rPr lang="zh-CN" altLang="en-US" smtClean="0"/>
              <a:pPr>
                <a:defRPr/>
              </a:pPr>
              <a:t>28</a:t>
            </a:fld>
            <a:endParaRPr lang="en-US" altLang="zh-CN" smtClean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8100" cy="3838575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2513"/>
            <a:ext cx="5203825" cy="4603750"/>
          </a:xfrm>
          <a:noFill/>
          <a:ln/>
        </p:spPr>
        <p:txBody>
          <a:bodyPr/>
          <a:lstStyle/>
          <a:p>
            <a:pPr eaLnBrk="1" hangingPunct="1"/>
            <a:endParaRPr lang="nb-NO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8BA99B-FCC2-41D4-BD77-56D97FDF9F31}" type="slidenum">
              <a:rPr lang="zh-CN" altLang="en-US" smtClean="0"/>
              <a:pPr>
                <a:defRPr/>
              </a:pPr>
              <a:t>3</a:t>
            </a:fld>
            <a:endParaRPr lang="en-US" altLang="zh-CN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3724E1-3DC7-4153-BC3A-5760AE75DFDF}" type="slidenum">
              <a:rPr lang="zh-CN" altLang="en-US" smtClean="0"/>
              <a:pPr>
                <a:defRPr/>
              </a:pPr>
              <a:t>4</a:t>
            </a:fld>
            <a:endParaRPr lang="en-US" altLang="zh-CN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0433096-9C2C-4067-AA7E-7E78857D8282}" type="slidenum">
              <a:rPr lang="en-US" altLang="zh-CN" sz="1200" b="0">
                <a:solidFill>
                  <a:schemeClr val="tx1"/>
                </a:solidFill>
                <a:latin typeface="Arial" charset="0"/>
              </a:rPr>
              <a:pPr algn="r"/>
              <a:t>6</a:t>
            </a:fld>
            <a:endParaRPr lang="en-US" altLang="zh-CN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lIns="91440" tIns="45720" rIns="91440" bIns="45720"/>
          <a:lstStyle/>
          <a:p>
            <a:r>
              <a:rPr lang="zh-CN" altLang="en-US" smtClean="0"/>
              <a:t>换锂电图片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262" tIns="45132" rIns="90262" bIns="45132" anchor="b"/>
          <a:lstStyle/>
          <a:p>
            <a:pPr algn="r" defTabSz="900113" eaLnBrk="0" hangingPunct="0">
              <a:defRPr/>
            </a:pPr>
            <a:fld id="{732AC91D-B2DB-496B-A099-2D1011ECD138}" type="slidenum">
              <a:rPr lang="zh-CN" altLang="en-US" sz="1200" b="0">
                <a:solidFill>
                  <a:schemeClr val="tx1"/>
                </a:solidFill>
                <a:latin typeface="Times" pitchFamily="18" charset="0"/>
                <a:ea typeface="+mn-ea"/>
              </a:rPr>
              <a:pPr algn="r" defTabSz="900113" eaLnBrk="0" hangingPunct="0">
                <a:defRPr/>
              </a:pPr>
              <a:t>7</a:t>
            </a:fld>
            <a:endParaRPr lang="en-US" altLang="zh-CN" sz="1200" b="0">
              <a:solidFill>
                <a:schemeClr val="tx1"/>
              </a:solidFill>
              <a:latin typeface="Times" pitchFamily="18" charset="0"/>
              <a:ea typeface="+mn-ea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175A3F-94C2-4CD8-84D2-6A42449085A9}" type="slidenum">
              <a:rPr lang="zh-CN" altLang="en-US" smtClean="0"/>
              <a:pPr>
                <a:defRPr/>
              </a:pPr>
              <a:t>9</a:t>
            </a:fld>
            <a:endParaRPr lang="en-US" altLang="zh-CN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62" tIns="45132" rIns="90262" bIns="45132" anchor="b"/>
          <a:lstStyle/>
          <a:p>
            <a:pPr algn="r" defTabSz="900113" eaLnBrk="0" hangingPunct="0"/>
            <a:fld id="{D1F1EE5C-47F3-4D6B-B98E-F48E5D19F0CE}" type="slidenum">
              <a:rPr lang="en-US" altLang="zh-CN" sz="1200" b="0">
                <a:solidFill>
                  <a:schemeClr val="tx1"/>
                </a:solidFill>
                <a:latin typeface="Arial" charset="0"/>
              </a:rPr>
              <a:pPr algn="r" defTabSz="900113" eaLnBrk="0" hangingPunct="0"/>
              <a:t>11</a:t>
            </a:fld>
            <a:endParaRPr lang="en-US" altLang="zh-CN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487151-1C56-42F5-B6E4-F03FDA6EB774}" type="slidenum">
              <a:rPr lang="en-US" altLang="zh-CN" sz="1200"/>
              <a:pPr algn="r"/>
              <a:t>11</a:t>
            </a:fld>
            <a:endParaRPr lang="en-US" altLang="zh-CN" sz="1200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94BBC0-4AAB-406A-A4BC-0A439AC644E9}" type="slidenum">
              <a:rPr lang="en-US" altLang="zh-CN" sz="1200"/>
              <a:pPr algn="r"/>
              <a:t>11</a:t>
            </a:fld>
            <a:endParaRPr lang="en-US" altLang="zh-CN" sz="1200"/>
          </a:p>
        </p:txBody>
      </p:sp>
      <p:sp>
        <p:nvSpPr>
          <p:cNvPr id="7782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7A6995-CE1D-4D29-8B66-4FC085623B4B}" type="slidenum">
              <a:rPr lang="en-US" altLang="zh-CN" sz="1200"/>
              <a:pPr algn="r"/>
              <a:t>11</a:t>
            </a:fld>
            <a:endParaRPr lang="en-US" altLang="zh-CN" sz="1200"/>
          </a:p>
        </p:txBody>
      </p:sp>
      <p:sp>
        <p:nvSpPr>
          <p:cNvPr id="77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</p:spPr>
        <p:txBody>
          <a:bodyPr anchor="ctr"/>
          <a:lstStyle/>
          <a:p>
            <a:pPr eaLnBrk="1" hangingPunct="1"/>
            <a:r>
              <a:rPr lang="zh-CN" altLang="en-US" smtClean="0">
                <a:latin typeface="Arial" charset="0"/>
              </a:rPr>
              <a:t>锂电突出（颜色），重点介绍新基地情况，投资情况，（颜色不用黄色）</a:t>
            </a:r>
            <a:endParaRPr lang="zh-CN" altLang="zh-C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4084F0-E7D3-4B71-B8E8-34CDB3E05243}" type="slidenum">
              <a:rPr lang="zh-CN" altLang="en-US" smtClean="0"/>
              <a:pPr>
                <a:defRPr/>
              </a:pPr>
              <a:t>13</a:t>
            </a:fld>
            <a:endParaRPr lang="en-US" altLang="zh-CN" smtClean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hlinkClick r:id="" action="ppaction://hlinkshowjump?jump=nextslide" highlightClick="1"/>
            <a:hlinkHover r:id="" action="ppaction://noaction">
              <a:snd r:embed="rId2" name="arrow.wav"/>
            </a:hlinkHover>
          </p:cNvPr>
          <p:cNvSpPr>
            <a:spLocks noChangeArrowheads="1"/>
          </p:cNvSpPr>
          <p:nvPr/>
        </p:nvSpPr>
        <p:spPr bwMode="auto">
          <a:xfrm>
            <a:off x="8604250" y="6308725"/>
            <a:ext cx="252413" cy="252413"/>
          </a:xfrm>
          <a:prstGeom prst="actionButtonForwardNex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80000"/>
              <a:buFontTx/>
              <a:buChar char="•"/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AutoShape 8">
            <a:hlinkClick r:id="" action="ppaction://hlinkshowjump?jump=endshow" highlightClick="1"/>
            <a:hlinkHover r:id="" action="ppaction://noaction">
              <a:snd r:embed="rId2" name="arrow.wav"/>
            </a:hlinkHover>
          </p:cNvPr>
          <p:cNvSpPr>
            <a:spLocks noChangeArrowheads="1"/>
          </p:cNvSpPr>
          <p:nvPr/>
        </p:nvSpPr>
        <p:spPr bwMode="auto">
          <a:xfrm>
            <a:off x="7956550" y="6308725"/>
            <a:ext cx="252413" cy="252413"/>
          </a:xfrm>
          <a:prstGeom prst="actionButtonReturn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80000"/>
              <a:buFontTx/>
              <a:buChar char="•"/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920038" y="6561138"/>
            <a:ext cx="3238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42900" indent="-342900" algn="ctr">
              <a:spcBef>
                <a:spcPct val="50000"/>
              </a:spcBef>
              <a:buSzPct val="80000"/>
              <a:defRPr/>
            </a:pPr>
            <a:r>
              <a:rPr lang="en-US" altLang="zh-CN" sz="800" b="0">
                <a:solidFill>
                  <a:schemeClr val="bg2"/>
                </a:solidFill>
                <a:ea typeface="宋体" pitchFamily="2" charset="-122"/>
              </a:rPr>
              <a:t>Exit</a:t>
            </a:r>
          </a:p>
        </p:txBody>
      </p:sp>
      <p:pic>
        <p:nvPicPr>
          <p:cNvPr id="7" name="Picture 20" descr="NARADA LOGO3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228600"/>
            <a:ext cx="1524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04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25146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8304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581400"/>
            <a:ext cx="7620000" cy="685800"/>
          </a:xfrm>
        </p:spPr>
        <p:txBody>
          <a:bodyPr/>
          <a:lstStyle>
            <a:lvl1pPr marL="0" indent="0">
              <a:buFontTx/>
              <a:buNone/>
              <a:defRPr sz="2000" b="0">
                <a:solidFill>
                  <a:srgbClr val="494949"/>
                </a:solidFill>
              </a:defRPr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143000" y="4267200"/>
            <a:ext cx="5029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SzTx/>
              <a:buFontTx/>
              <a:buNone/>
              <a:defRPr sz="1400" b="0">
                <a:solidFill>
                  <a:srgbClr val="6E6E6E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endParaRPr lang="nb-NO" altLang="zh-CN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F1135-823F-47F9-A117-5A57F494093B}" type="slidenum">
              <a:rPr lang="nb-NO" altLang="zh-CN"/>
              <a:pPr>
                <a:defRPr/>
              </a:pPr>
              <a:t>‹#›</a:t>
            </a:fld>
            <a:endParaRPr lang="nb-NO" altLang="zh-CN" sz="140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77050" y="762000"/>
            <a:ext cx="196215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5734050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BB50-CFA2-421A-9601-636E60E2E797}" type="slidenum">
              <a:rPr lang="nb-NO" altLang="zh-CN"/>
              <a:pPr>
                <a:defRPr/>
              </a:pPr>
              <a:t>‹#›</a:t>
            </a:fld>
            <a:endParaRPr lang="nb-NO" altLang="zh-CN" sz="140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3F20E-3EE5-42B1-BCBB-A1A048E52715}" type="slidenum">
              <a:rPr lang="nb-NO" altLang="zh-CN"/>
              <a:pPr>
                <a:defRPr/>
              </a:pPr>
              <a:t>‹#›</a:t>
            </a:fld>
            <a:endParaRPr lang="nb-NO" altLang="zh-CN" sz="1400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05030-D53C-454C-B3D3-360895960AB2}" type="slidenum">
              <a:rPr lang="nb-NO" altLang="zh-CN"/>
              <a:pPr>
                <a:defRPr/>
              </a:pPr>
              <a:t>‹#›</a:t>
            </a:fld>
            <a:endParaRPr lang="nb-NO" altLang="zh-CN" sz="140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B3E33-B506-4DA9-9EC5-9AE1FF6774C3}" type="slidenum">
              <a:rPr lang="nb-NO" altLang="zh-CN"/>
              <a:pPr>
                <a:defRPr/>
              </a:pPr>
              <a:t>‹#›</a:t>
            </a:fld>
            <a:endParaRPr lang="nb-NO" altLang="zh-CN" sz="140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D101B-39C8-41EC-BA30-81524C8E41DF}" type="slidenum">
              <a:rPr lang="nb-NO" altLang="zh-CN"/>
              <a:pPr>
                <a:defRPr/>
              </a:pPr>
              <a:t>‹#›</a:t>
            </a:fld>
            <a:endParaRPr lang="nb-NO" altLang="zh-CN" sz="140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44DA5-6608-43E6-BAE6-46F9C9C2F09B}" type="slidenum">
              <a:rPr lang="nb-NO" altLang="zh-CN"/>
              <a:pPr>
                <a:defRPr/>
              </a:pPr>
              <a:t>‹#›</a:t>
            </a:fld>
            <a:endParaRPr lang="nb-NO" altLang="zh-CN" sz="140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AF772-18EC-448D-8A20-71AA3D516BDD}" type="slidenum">
              <a:rPr lang="nb-NO" altLang="zh-CN"/>
              <a:pPr>
                <a:defRPr/>
              </a:pPr>
              <a:t>‹#›</a:t>
            </a:fld>
            <a:endParaRPr lang="nb-NO" altLang="zh-CN" sz="140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4D43A-3C3C-4C2F-A438-BAC551F453C2}" type="slidenum">
              <a:rPr lang="nb-NO" altLang="zh-CN"/>
              <a:pPr>
                <a:defRPr/>
              </a:pPr>
              <a:t>‹#›</a:t>
            </a:fld>
            <a:endParaRPr lang="nb-NO" altLang="zh-CN" sz="140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A3666-D9EF-4456-8FD2-9F690D8E5A89}" type="slidenum">
              <a:rPr lang="nb-NO" altLang="zh-CN"/>
              <a:pPr>
                <a:defRPr/>
              </a:pPr>
              <a:t>‹#›</a:t>
            </a:fld>
            <a:endParaRPr lang="nb-NO" altLang="zh-CN" sz="140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FB818-DADC-4F4B-A523-7E72B128AF60}" type="slidenum">
              <a:rPr lang="nb-NO" altLang="zh-CN"/>
              <a:pPr>
                <a:defRPr/>
              </a:pPr>
              <a:t>‹#›</a:t>
            </a:fld>
            <a:endParaRPr lang="nb-NO" altLang="zh-CN" sz="140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05DA2-1314-494F-99DC-B1AA3B061EF3}" type="slidenum">
              <a:rPr lang="nb-NO" altLang="zh-CN"/>
              <a:pPr>
                <a:defRPr/>
              </a:pPr>
              <a:t>‹#›</a:t>
            </a:fld>
            <a:endParaRPr lang="nb-NO" altLang="zh-CN" sz="140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zh-CN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zh-CN" smtClean="0"/>
              <a:t>Click to edit Master text styles</a:t>
            </a:r>
          </a:p>
          <a:p>
            <a:pPr lvl="1"/>
            <a:r>
              <a:rPr lang="nb-NO" altLang="zh-CN" smtClean="0"/>
              <a:t>Second level</a:t>
            </a:r>
          </a:p>
          <a:p>
            <a:pPr lvl="2"/>
            <a:r>
              <a:rPr lang="nb-NO" altLang="zh-CN" smtClean="0"/>
              <a:t>Third level</a:t>
            </a:r>
          </a:p>
          <a:p>
            <a:pPr lvl="3"/>
            <a:r>
              <a:rPr lang="nb-NO" altLang="zh-CN" smtClean="0"/>
              <a:t>Fourth level</a:t>
            </a:r>
          </a:p>
          <a:p>
            <a:pPr lvl="4"/>
            <a:r>
              <a:rPr lang="nb-NO" altLang="zh-CN" smtClean="0"/>
              <a:t>Fifth level</a:t>
            </a:r>
          </a:p>
        </p:txBody>
      </p:sp>
      <p:sp>
        <p:nvSpPr>
          <p:cNvPr id="8294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32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SzTx/>
              <a:buFontTx/>
              <a:buNone/>
              <a:defRPr sz="1200" b="0">
                <a:solidFill>
                  <a:srgbClr val="99999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D1D162A4-F028-4E95-A907-7C571D7D8491}" type="slidenum">
              <a:rPr lang="nb-NO" altLang="zh-CN"/>
              <a:pPr>
                <a:defRPr/>
              </a:pPr>
              <a:t>‹#›</a:t>
            </a:fld>
            <a:endParaRPr lang="nb-NO" altLang="zh-CN" sz="1400"/>
          </a:p>
        </p:txBody>
      </p:sp>
      <p:pic>
        <p:nvPicPr>
          <p:cNvPr id="1029" name="Picture 24" descr="NARADA LOGO3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60350"/>
            <a:ext cx="1524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5" name="Text Box 25"/>
          <p:cNvSpPr txBox="1">
            <a:spLocks noChangeArrowheads="1"/>
          </p:cNvSpPr>
          <p:nvPr userDrawn="1"/>
        </p:nvSpPr>
        <p:spPr bwMode="auto">
          <a:xfrm>
            <a:off x="3419475" y="476250"/>
            <a:ext cx="5329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1" lang="en-US" altLang="zh-CN" sz="1200" i="1">
                <a:solidFill>
                  <a:srgbClr val="3DA10B"/>
                </a:solidFill>
                <a:latin typeface="Arial" charset="0"/>
                <a:ea typeface="宋体" pitchFamily="2" charset="-122"/>
              </a:rPr>
              <a:t>stored energy solutions for a demanding world</a:t>
            </a:r>
            <a:endParaRPr lang="en-GB" altLang="zh-CN" sz="1200" b="0">
              <a:solidFill>
                <a:srgbClr val="3DA10B"/>
              </a:solidFill>
              <a:latin typeface="Arial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www.naradafoundation.org/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jpeg"/><Relationship Id="rId18" Type="http://schemas.openxmlformats.org/officeDocument/2006/relationships/hyperlink" Target="http://images.google.cn/imgres?imgurl=http://www.nwcci.com/uploads/fad3114ed6228ed784de931261d86e12.gif&amp;imgrefurl=http://www.nwcci.com/nwcci-events/nwcci-seminar/index.php&amp;h=476&amp;w=500&amp;sz=4&amp;hl=zh-CN&amp;start=1&amp;tbnid=oEeJrx176JPdAM:&amp;tbnh=124&amp;tbnw=130&amp;prev=/images?q=o2+logo&amp;gbv=2&amp;svnum=10&amp;complete=1&amp;hl=zh-CN&amp;newwindow=1&amp;sa=G" TargetMode="External"/><Relationship Id="rId3" Type="http://schemas.openxmlformats.org/officeDocument/2006/relationships/image" Target="../media/image79.png"/><Relationship Id="rId7" Type="http://schemas.openxmlformats.org/officeDocument/2006/relationships/image" Target="../media/image82.png"/><Relationship Id="rId12" Type="http://schemas.openxmlformats.org/officeDocument/2006/relationships/image" Target="../media/image87.jpeg"/><Relationship Id="rId17" Type="http://schemas.openxmlformats.org/officeDocument/2006/relationships/image" Target="../media/image92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1.png"/><Relationship Id="rId20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liasonera.com/" TargetMode="External"/><Relationship Id="rId11" Type="http://schemas.openxmlformats.org/officeDocument/2006/relationships/image" Target="../media/image86.png"/><Relationship Id="rId5" Type="http://schemas.openxmlformats.org/officeDocument/2006/relationships/image" Target="../media/image81.jpeg"/><Relationship Id="rId15" Type="http://schemas.openxmlformats.org/officeDocument/2006/relationships/image" Target="../media/image90.jpeg"/><Relationship Id="rId10" Type="http://schemas.openxmlformats.org/officeDocument/2006/relationships/image" Target="../media/image85.png"/><Relationship Id="rId19" Type="http://schemas.openxmlformats.org/officeDocument/2006/relationships/image" Target="../media/image93.jpeg"/><Relationship Id="rId4" Type="http://schemas.openxmlformats.org/officeDocument/2006/relationships/image" Target="../media/image80.jpeg"/><Relationship Id="rId9" Type="http://schemas.openxmlformats.org/officeDocument/2006/relationships/image" Target="../media/image84.png"/><Relationship Id="rId14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4.png"/><Relationship Id="rId18" Type="http://schemas.openxmlformats.org/officeDocument/2006/relationships/image" Target="../media/image109.jpeg"/><Relationship Id="rId3" Type="http://schemas.openxmlformats.org/officeDocument/2006/relationships/image" Target="../media/image95.jpeg"/><Relationship Id="rId21" Type="http://schemas.openxmlformats.org/officeDocument/2006/relationships/image" Target="../media/image112.jpeg"/><Relationship Id="rId7" Type="http://schemas.openxmlformats.org/officeDocument/2006/relationships/image" Target="../media/image99.png"/><Relationship Id="rId12" Type="http://schemas.openxmlformats.org/officeDocument/2006/relationships/hyperlink" Target="http://www.bakrietelecom.com/index.php" TargetMode="External"/><Relationship Id="rId17" Type="http://schemas.openxmlformats.org/officeDocument/2006/relationships/image" Target="../media/image108.jpe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7.png"/><Relationship Id="rId20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jpeg"/><Relationship Id="rId11" Type="http://schemas.openxmlformats.org/officeDocument/2006/relationships/image" Target="../media/image103.jpeg"/><Relationship Id="rId5" Type="http://schemas.openxmlformats.org/officeDocument/2006/relationships/image" Target="../media/image97.png"/><Relationship Id="rId15" Type="http://schemas.openxmlformats.org/officeDocument/2006/relationships/image" Target="../media/image106.jpeg"/><Relationship Id="rId10" Type="http://schemas.openxmlformats.org/officeDocument/2006/relationships/image" Target="../media/image102.wmf"/><Relationship Id="rId19" Type="http://schemas.openxmlformats.org/officeDocument/2006/relationships/image" Target="../media/image110.jpe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5.png"/><Relationship Id="rId22" Type="http://schemas.openxmlformats.org/officeDocument/2006/relationships/image" Target="../media/image11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13" Type="http://schemas.openxmlformats.org/officeDocument/2006/relationships/image" Target="../media/image124.jpeg"/><Relationship Id="rId18" Type="http://schemas.openxmlformats.org/officeDocument/2006/relationships/image" Target="../media/image129.jpeg"/><Relationship Id="rId3" Type="http://schemas.openxmlformats.org/officeDocument/2006/relationships/image" Target="../media/image114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3.jpeg"/><Relationship Id="rId17" Type="http://schemas.openxmlformats.org/officeDocument/2006/relationships/image" Target="../media/image128.jpe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27.jpe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jpeg"/><Relationship Id="rId11" Type="http://schemas.openxmlformats.org/officeDocument/2006/relationships/image" Target="../media/image122.jpeg"/><Relationship Id="rId5" Type="http://schemas.openxmlformats.org/officeDocument/2006/relationships/image" Target="../media/image116.jpeg"/><Relationship Id="rId15" Type="http://schemas.openxmlformats.org/officeDocument/2006/relationships/image" Target="../media/image126.jpeg"/><Relationship Id="rId10" Type="http://schemas.openxmlformats.org/officeDocument/2006/relationships/image" Target="../media/image121.jpeg"/><Relationship Id="rId19" Type="http://schemas.openxmlformats.org/officeDocument/2006/relationships/image" Target="../media/image130.jpeg"/><Relationship Id="rId4" Type="http://schemas.openxmlformats.org/officeDocument/2006/relationships/image" Target="../media/image115.jpeg"/><Relationship Id="rId9" Type="http://schemas.openxmlformats.org/officeDocument/2006/relationships/image" Target="../media/image120.jpeg"/><Relationship Id="rId14" Type="http://schemas.openxmlformats.org/officeDocument/2006/relationships/image" Target="../media/image125.jpeg"/><Relationship Id="rId22" Type="http://schemas.openxmlformats.org/officeDocument/2006/relationships/image" Target="../media/image13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jpeg"/><Relationship Id="rId18" Type="http://schemas.openxmlformats.org/officeDocument/2006/relationships/image" Target="../media/image149.jpeg"/><Relationship Id="rId3" Type="http://schemas.openxmlformats.org/officeDocument/2006/relationships/image" Target="../media/image134.jpeg"/><Relationship Id="rId7" Type="http://schemas.openxmlformats.org/officeDocument/2006/relationships/image" Target="../media/image138.jpeg"/><Relationship Id="rId12" Type="http://schemas.openxmlformats.org/officeDocument/2006/relationships/image" Target="../media/image143.jpeg"/><Relationship Id="rId17" Type="http://schemas.openxmlformats.org/officeDocument/2006/relationships/image" Target="../media/image148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jpeg"/><Relationship Id="rId11" Type="http://schemas.openxmlformats.org/officeDocument/2006/relationships/image" Target="../media/image142.jpeg"/><Relationship Id="rId5" Type="http://schemas.openxmlformats.org/officeDocument/2006/relationships/image" Target="../media/image136.jpeg"/><Relationship Id="rId15" Type="http://schemas.openxmlformats.org/officeDocument/2006/relationships/image" Target="../media/image146.jpeg"/><Relationship Id="rId10" Type="http://schemas.openxmlformats.org/officeDocument/2006/relationships/image" Target="../media/image141.jpeg"/><Relationship Id="rId19" Type="http://schemas.openxmlformats.org/officeDocument/2006/relationships/image" Target="../media/image150.jpe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eg"/><Relationship Id="rId3" Type="http://schemas.openxmlformats.org/officeDocument/2006/relationships/image" Target="../media/image151.png"/><Relationship Id="rId7" Type="http://schemas.openxmlformats.org/officeDocument/2006/relationships/image" Target="../media/image1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12" Type="http://schemas.openxmlformats.org/officeDocument/2006/relationships/image" Target="../media/image17.jpeg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11" Type="http://schemas.openxmlformats.org/officeDocument/2006/relationships/image" Target="../media/image22.wmf"/><Relationship Id="rId5" Type="http://schemas.openxmlformats.org/officeDocument/2006/relationships/image" Target="../media/image24.png"/><Relationship Id="rId15" Type="http://schemas.openxmlformats.org/officeDocument/2006/relationships/oleObject" Target="../embeddings/oleObject4.bin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3"/>
          <p:cNvSpPr>
            <a:spLocks noChangeShapeType="1"/>
          </p:cNvSpPr>
          <p:nvPr/>
        </p:nvSpPr>
        <p:spPr bwMode="auto">
          <a:xfrm>
            <a:off x="19050" y="5468938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492500" y="5462588"/>
            <a:ext cx="2447925" cy="127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nb-NO" altLang="zh-CN" sz="2400" b="0">
                <a:solidFill>
                  <a:schemeClr val="tx1"/>
                </a:solidFill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1434631" name="Text Box 7"/>
          <p:cNvSpPr txBox="1">
            <a:spLocks noChangeArrowheads="1"/>
          </p:cNvSpPr>
          <p:nvPr/>
        </p:nvSpPr>
        <p:spPr bwMode="auto">
          <a:xfrm>
            <a:off x="914400" y="5715000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i="1">
                <a:solidFill>
                  <a:srgbClr val="3DA10B"/>
                </a:solidFill>
                <a:latin typeface="Calibri" pitchFamily="34" charset="0"/>
              </a:rPr>
              <a:t>stored energy solutions for a demanding world</a:t>
            </a:r>
            <a:endParaRPr lang="en-GB" altLang="zh-CN" sz="2400" b="0">
              <a:solidFill>
                <a:srgbClr val="3DA10B"/>
              </a:solidFill>
              <a:latin typeface="Calibri" pitchFamily="34" charset="0"/>
            </a:endParaRPr>
          </a:p>
        </p:txBody>
      </p:sp>
      <p:pic>
        <p:nvPicPr>
          <p:cNvPr id="6150" name="Picture 9" descr="green-earth"/>
          <p:cNvPicPr>
            <a:picLocks noChangeAspect="1" noChangeArrowheads="1"/>
          </p:cNvPicPr>
          <p:nvPr/>
        </p:nvPicPr>
        <p:blipFill>
          <a:blip r:embed="rId3">
            <a:lum bright="32000" contrast="-38000"/>
          </a:blip>
          <a:srcRect/>
          <a:stretch>
            <a:fillRect/>
          </a:stretch>
        </p:blipFill>
        <p:spPr bwMode="auto">
          <a:xfrm>
            <a:off x="2916238" y="2276475"/>
            <a:ext cx="33115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34" name="Picture 10" descr="NARADA LOGO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contrast="64000"/>
          </a:blip>
          <a:srcRect/>
          <a:stretch>
            <a:fillRect/>
          </a:stretch>
        </p:blipFill>
        <p:spPr bwMode="auto">
          <a:xfrm>
            <a:off x="2484438" y="836613"/>
            <a:ext cx="3671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1042988" y="1557338"/>
            <a:ext cx="6927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0000"/>
            </a:pPr>
            <a:r>
              <a:rPr lang="en-US" altLang="zh-CN" i="1">
                <a:solidFill>
                  <a:srgbClr val="3DA10B"/>
                </a:solidFill>
                <a:latin typeface="Calibri" pitchFamily="34" charset="0"/>
              </a:rPr>
              <a:t>your ideal global partner for energy solutions</a:t>
            </a:r>
            <a:endParaRPr lang="zh-CN" altLang="en-US" i="1">
              <a:solidFill>
                <a:srgbClr val="3DA10B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3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8" grpId="0" animBg="1"/>
      <p:bldP spid="1434631" grpId="0"/>
      <p:bldP spid="615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1"/>
          <p:cNvSpPr>
            <a:spLocks noGrp="1"/>
          </p:cNvSpPr>
          <p:nvPr>
            <p:ph type="title" idx="4294967295"/>
          </p:nvPr>
        </p:nvSpPr>
        <p:spPr>
          <a:xfrm>
            <a:off x="971550" y="765175"/>
            <a:ext cx="7772400" cy="809625"/>
          </a:xfrm>
        </p:spPr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  <a:ea typeface="宋体" charset="-122"/>
              </a:rPr>
              <a:t>Product Application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75778" name="灯片编号占位符 3"/>
          <p:cNvSpPr txBox="1">
            <a:spLocks noGrp="1"/>
          </p:cNvSpPr>
          <p:nvPr/>
        </p:nvSpPr>
        <p:spPr bwMode="auto">
          <a:xfrm>
            <a:off x="8172450" y="632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F7F2AFC-FB2F-46F1-BA2A-83E5AEC7700C}" type="slidenum">
              <a:rPr lang="nb-NO" altLang="en-US" sz="1200" b="0">
                <a:solidFill>
                  <a:srgbClr val="999999"/>
                </a:solidFill>
              </a:rPr>
              <a:pPr algn="r" eaLnBrk="0" hangingPunct="0"/>
              <a:t>10</a:t>
            </a:fld>
            <a:endParaRPr lang="nb-NO" altLang="en-US" sz="1400" b="0">
              <a:solidFill>
                <a:srgbClr val="999999"/>
              </a:solidFill>
            </a:endParaRPr>
          </a:p>
        </p:txBody>
      </p:sp>
      <p:grpSp>
        <p:nvGrpSpPr>
          <p:cNvPr id="75779" name="Group 3"/>
          <p:cNvGrpSpPr>
            <a:grpSpLocks/>
          </p:cNvGrpSpPr>
          <p:nvPr/>
        </p:nvGrpSpPr>
        <p:grpSpPr bwMode="auto">
          <a:xfrm>
            <a:off x="357188" y="4429125"/>
            <a:ext cx="8388350" cy="1511300"/>
            <a:chOff x="0" y="0"/>
            <a:chExt cx="5284" cy="952"/>
          </a:xfrm>
        </p:grpSpPr>
        <p:pic>
          <p:nvPicPr>
            <p:cNvPr id="7579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7" y="0"/>
              <a:ext cx="1247" cy="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1" name="Picture 5" descr="10462aO1-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40" y="0"/>
              <a:ext cx="1497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2" name="Picture 6" descr="风能 背景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70" y="0"/>
              <a:ext cx="1360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93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1270" cy="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5780" name="Picture 9" descr="应用场景背景-动车(供选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1782763"/>
            <a:ext cx="2663825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10" descr="应用领域图-通信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1782763"/>
            <a:ext cx="2159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60700" y="1782763"/>
            <a:ext cx="21590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>
          <a:xfrm>
            <a:off x="571472" y="3643314"/>
            <a:ext cx="1961058" cy="500066"/>
            <a:chOff x="5796041" y="2499468"/>
            <a:chExt cx="1961058" cy="1176634"/>
          </a:xfrm>
          <a:scene3d>
            <a:camera prst="orthographicFront"/>
            <a:lightRig rig="threePt" dir="t"/>
          </a:scene3d>
        </p:grpSpPr>
        <p:sp>
          <p:nvSpPr>
            <p:cNvPr id="16" name="流程图: 可选过程 15"/>
            <p:cNvSpPr/>
            <p:nvPr/>
          </p:nvSpPr>
          <p:spPr>
            <a:xfrm>
              <a:off x="5796041" y="2499468"/>
              <a:ext cx="1961058" cy="1176634"/>
            </a:xfrm>
            <a:prstGeom prst="flowChartAlternateProcess">
              <a:avLst/>
            </a:prstGeom>
            <a:sp3d>
              <a:bevelT w="152400" h="50800" prst="softRound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7" name="流程图: 可选过程 4"/>
            <p:cNvSpPr/>
            <p:nvPr/>
          </p:nvSpPr>
          <p:spPr>
            <a:xfrm>
              <a:off x="5853478" y="2556905"/>
              <a:ext cx="1846184" cy="10617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1400" dirty="0"/>
                <a:t>Telecom</a:t>
              </a:r>
              <a:endParaRPr lang="zh-CN" altLang="en-US" sz="140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143240" y="3643314"/>
            <a:ext cx="1961058" cy="500066"/>
            <a:chOff x="5796041" y="2499468"/>
            <a:chExt cx="1961058" cy="1176634"/>
          </a:xfrm>
          <a:scene3d>
            <a:camera prst="orthographicFront"/>
            <a:lightRig rig="threePt" dir="t"/>
          </a:scene3d>
        </p:grpSpPr>
        <p:sp>
          <p:nvSpPr>
            <p:cNvPr id="19" name="流程图: 可选过程 18"/>
            <p:cNvSpPr/>
            <p:nvPr/>
          </p:nvSpPr>
          <p:spPr>
            <a:xfrm>
              <a:off x="5796041" y="2499468"/>
              <a:ext cx="1961058" cy="1176634"/>
            </a:xfrm>
            <a:prstGeom prst="flowChartAlternateProcess">
              <a:avLst/>
            </a:prstGeom>
            <a:sp3d>
              <a:bevelT w="152400" h="50800" prst="softRound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0" name="流程图: 可选过程 4"/>
            <p:cNvSpPr/>
            <p:nvPr/>
          </p:nvSpPr>
          <p:spPr>
            <a:xfrm>
              <a:off x="5853478" y="2556905"/>
              <a:ext cx="1846184" cy="10617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1400" dirty="0"/>
                <a:t>Storage Energy</a:t>
              </a:r>
              <a:endParaRPr lang="zh-CN" altLang="en-US" sz="1400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29322" y="3643314"/>
            <a:ext cx="1961058" cy="500066"/>
            <a:chOff x="5796041" y="2499468"/>
            <a:chExt cx="1961058" cy="1176634"/>
          </a:xfrm>
          <a:scene3d>
            <a:camera prst="orthographicFront"/>
            <a:lightRig rig="threePt" dir="t"/>
          </a:scene3d>
        </p:grpSpPr>
        <p:sp>
          <p:nvSpPr>
            <p:cNvPr id="22" name="流程图: 可选过程 21"/>
            <p:cNvSpPr/>
            <p:nvPr/>
          </p:nvSpPr>
          <p:spPr>
            <a:xfrm>
              <a:off x="5796041" y="2499468"/>
              <a:ext cx="1961058" cy="1176634"/>
            </a:xfrm>
            <a:prstGeom prst="flowChartAlternateProcess">
              <a:avLst/>
            </a:prstGeom>
            <a:sp3d>
              <a:bevelT w="152400" h="50800" prst="softRound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3" name="流程图: 可选过程 4"/>
            <p:cNvSpPr/>
            <p:nvPr/>
          </p:nvSpPr>
          <p:spPr>
            <a:xfrm>
              <a:off x="5853478" y="2556905"/>
              <a:ext cx="1846184" cy="10617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1400" dirty="0"/>
                <a:t>Railway</a:t>
              </a:r>
              <a:endParaRPr lang="zh-CN" altLang="en-US" sz="14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57158" y="6000768"/>
            <a:ext cx="1961058" cy="500066"/>
            <a:chOff x="5796041" y="2499468"/>
            <a:chExt cx="1961058" cy="1176634"/>
          </a:xfrm>
          <a:scene3d>
            <a:camera prst="orthographicFront"/>
            <a:lightRig rig="threePt" dir="t"/>
          </a:scene3d>
        </p:grpSpPr>
        <p:sp>
          <p:nvSpPr>
            <p:cNvPr id="25" name="流程图: 可选过程 24"/>
            <p:cNvSpPr/>
            <p:nvPr/>
          </p:nvSpPr>
          <p:spPr>
            <a:xfrm>
              <a:off x="5796041" y="2499468"/>
              <a:ext cx="1961058" cy="1176634"/>
            </a:xfrm>
            <a:prstGeom prst="flowChartAlternateProcess">
              <a:avLst/>
            </a:prstGeom>
            <a:sp3d>
              <a:bevelT w="152400" h="50800" prst="softRound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6" name="流程图: 可选过程 4"/>
            <p:cNvSpPr/>
            <p:nvPr/>
          </p:nvSpPr>
          <p:spPr>
            <a:xfrm>
              <a:off x="5853478" y="2556905"/>
              <a:ext cx="1846184" cy="10617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1400" dirty="0"/>
                <a:t>Solar</a:t>
              </a:r>
              <a:endParaRPr lang="zh-CN" altLang="en-US" sz="14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00298" y="6000768"/>
            <a:ext cx="1961058" cy="500066"/>
            <a:chOff x="5796041" y="2499468"/>
            <a:chExt cx="1961058" cy="1176634"/>
          </a:xfrm>
          <a:scene3d>
            <a:camera prst="orthographicFront"/>
            <a:lightRig rig="threePt" dir="t"/>
          </a:scene3d>
        </p:grpSpPr>
        <p:sp>
          <p:nvSpPr>
            <p:cNvPr id="28" name="流程图: 可选过程 27"/>
            <p:cNvSpPr/>
            <p:nvPr/>
          </p:nvSpPr>
          <p:spPr>
            <a:xfrm>
              <a:off x="5796041" y="2499468"/>
              <a:ext cx="1961058" cy="1176634"/>
            </a:xfrm>
            <a:prstGeom prst="flowChartAlternateProcess">
              <a:avLst/>
            </a:prstGeom>
            <a:sp3d>
              <a:bevelT w="152400" h="50800" prst="softRound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9" name="流程图: 可选过程 4"/>
            <p:cNvSpPr/>
            <p:nvPr/>
          </p:nvSpPr>
          <p:spPr>
            <a:xfrm>
              <a:off x="5853478" y="2556905"/>
              <a:ext cx="1846184" cy="10617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1400" dirty="0"/>
                <a:t>Wind</a:t>
              </a:r>
              <a:endParaRPr lang="zh-CN" altLang="en-US" sz="1400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43438" y="6000768"/>
            <a:ext cx="1961058" cy="500066"/>
            <a:chOff x="5796041" y="2499468"/>
            <a:chExt cx="1961058" cy="1176634"/>
          </a:xfrm>
          <a:scene3d>
            <a:camera prst="orthographicFront"/>
            <a:lightRig rig="threePt" dir="t"/>
          </a:scene3d>
        </p:grpSpPr>
        <p:sp>
          <p:nvSpPr>
            <p:cNvPr id="31" name="流程图: 可选过程 30"/>
            <p:cNvSpPr/>
            <p:nvPr/>
          </p:nvSpPr>
          <p:spPr>
            <a:xfrm>
              <a:off x="5796041" y="2499468"/>
              <a:ext cx="1961058" cy="1176634"/>
            </a:xfrm>
            <a:prstGeom prst="flowChartAlternateProcess">
              <a:avLst/>
            </a:prstGeom>
            <a:sp3d>
              <a:bevelT w="152400" h="50800" prst="softRound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2" name="流程图: 可选过程 4"/>
            <p:cNvSpPr/>
            <p:nvPr/>
          </p:nvSpPr>
          <p:spPr>
            <a:xfrm>
              <a:off x="5853478" y="2556905"/>
              <a:ext cx="1846184" cy="10617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1400" dirty="0"/>
                <a:t>Smart Grid</a:t>
              </a:r>
              <a:endParaRPr lang="zh-CN" altLang="en-US" sz="14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786578" y="6000768"/>
            <a:ext cx="1961058" cy="500066"/>
            <a:chOff x="5796041" y="2499468"/>
            <a:chExt cx="1961058" cy="1176634"/>
          </a:xfrm>
          <a:scene3d>
            <a:camera prst="orthographicFront"/>
            <a:lightRig rig="threePt" dir="t"/>
          </a:scene3d>
        </p:grpSpPr>
        <p:sp>
          <p:nvSpPr>
            <p:cNvPr id="34" name="流程图: 可选过程 33"/>
            <p:cNvSpPr/>
            <p:nvPr/>
          </p:nvSpPr>
          <p:spPr>
            <a:xfrm>
              <a:off x="5796041" y="2499468"/>
              <a:ext cx="1961058" cy="1176634"/>
            </a:xfrm>
            <a:prstGeom prst="flowChartAlternateProcess">
              <a:avLst/>
            </a:prstGeom>
            <a:sp3d>
              <a:bevelT w="152400" h="50800" prst="softRound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5" name="流程图: 可选过程 4"/>
            <p:cNvSpPr/>
            <p:nvPr/>
          </p:nvSpPr>
          <p:spPr>
            <a:xfrm>
              <a:off x="5853478" y="2556905"/>
              <a:ext cx="1846184" cy="10617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1400" dirty="0"/>
                <a:t>EV</a:t>
              </a:r>
              <a:endParaRPr lang="zh-CN" altLang="en-US" sz="1400" dirty="0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ChangeArrowheads="1"/>
          </p:cNvSpPr>
          <p:nvPr/>
        </p:nvSpPr>
        <p:spPr bwMode="auto">
          <a:xfrm>
            <a:off x="5868988" y="2193925"/>
            <a:ext cx="3024187" cy="842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6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2460625" y="2193925"/>
            <a:ext cx="1897063" cy="842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60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6803" name="Rectangle 7"/>
          <p:cNvSpPr>
            <a:spLocks noChangeArrowheads="1"/>
          </p:cNvSpPr>
          <p:nvPr/>
        </p:nvSpPr>
        <p:spPr bwMode="auto">
          <a:xfrm>
            <a:off x="5857875" y="3213100"/>
            <a:ext cx="3024188" cy="904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6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6804" name="Rectangle 9"/>
          <p:cNvSpPr>
            <a:spLocks noChangeArrowheads="1"/>
          </p:cNvSpPr>
          <p:nvPr/>
        </p:nvSpPr>
        <p:spPr bwMode="auto">
          <a:xfrm>
            <a:off x="2484438" y="3213100"/>
            <a:ext cx="1866900" cy="904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1200">
                <a:solidFill>
                  <a:schemeClr val="tx1"/>
                </a:solidFill>
              </a:rPr>
              <a:t>Lin Ping Plant Ⅱ</a:t>
            </a:r>
          </a:p>
          <a:p>
            <a:pPr algn="ctr"/>
            <a:r>
              <a:rPr kumimoji="1" lang="en-US" altLang="zh-CN" sz="1200">
                <a:solidFill>
                  <a:schemeClr val="tx1"/>
                </a:solidFill>
              </a:rPr>
              <a:t>(Under construction)</a:t>
            </a:r>
            <a:endParaRPr kumimoji="1" lang="zh-CN" altLang="zh-CN" sz="1200">
              <a:solidFill>
                <a:schemeClr val="tx1"/>
              </a:solidFill>
            </a:endParaRPr>
          </a:p>
        </p:txBody>
      </p:sp>
      <p:sp>
        <p:nvSpPr>
          <p:cNvPr id="76805" name="Rectangle 12"/>
          <p:cNvSpPr>
            <a:spLocks noChangeArrowheads="1"/>
          </p:cNvSpPr>
          <p:nvPr/>
        </p:nvSpPr>
        <p:spPr bwMode="auto">
          <a:xfrm>
            <a:off x="5868988" y="1079500"/>
            <a:ext cx="3024187" cy="909638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6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6806" name="Rectangle 13"/>
          <p:cNvSpPr>
            <a:spLocks noChangeArrowheads="1"/>
          </p:cNvSpPr>
          <p:nvPr/>
        </p:nvSpPr>
        <p:spPr bwMode="auto">
          <a:xfrm>
            <a:off x="2484438" y="1052513"/>
            <a:ext cx="1897062" cy="909637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60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7680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3213100"/>
            <a:ext cx="207645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Rectangle 12"/>
          <p:cNvSpPr>
            <a:spLocks noChangeArrowheads="1"/>
          </p:cNvSpPr>
          <p:nvPr/>
        </p:nvSpPr>
        <p:spPr bwMode="auto">
          <a:xfrm>
            <a:off x="4500563" y="1052513"/>
            <a:ext cx="1100137" cy="909637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kumimoji="1" lang="en-US" altLang="zh-CN" sz="1200">
                <a:solidFill>
                  <a:schemeClr val="tx1"/>
                </a:solidFill>
                <a:ea typeface="华文细黑" pitchFamily="2" charset="-122"/>
                <a:cs typeface="Arial" charset="0"/>
              </a:rPr>
              <a:t>Established</a:t>
            </a:r>
          </a:p>
          <a:p>
            <a:pPr algn="ctr">
              <a:spcBef>
                <a:spcPct val="50000"/>
              </a:spcBef>
            </a:pPr>
            <a:r>
              <a:rPr kumimoji="1" lang="en-US" altLang="zh-CN" sz="1200">
                <a:solidFill>
                  <a:schemeClr val="tx1"/>
                </a:solidFill>
                <a:ea typeface="华文细黑" pitchFamily="2" charset="-122"/>
                <a:cs typeface="Arial" charset="0"/>
              </a:rPr>
              <a:t>Y2006</a:t>
            </a:r>
            <a:endParaRPr kumimoji="1" lang="zh-CN" altLang="en-US" sz="1200">
              <a:solidFill>
                <a:schemeClr val="tx1"/>
              </a:solidFill>
              <a:ea typeface="华文细黑" pitchFamily="2" charset="-122"/>
              <a:cs typeface="Arial" charset="0"/>
            </a:endParaRPr>
          </a:p>
        </p:txBody>
      </p:sp>
      <p:sp>
        <p:nvSpPr>
          <p:cNvPr id="76809" name="Rectangle 3"/>
          <p:cNvSpPr>
            <a:spLocks noChangeArrowheads="1"/>
          </p:cNvSpPr>
          <p:nvPr/>
        </p:nvSpPr>
        <p:spPr bwMode="auto">
          <a:xfrm>
            <a:off x="4535488" y="2193925"/>
            <a:ext cx="1117600" cy="842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1200">
                <a:solidFill>
                  <a:schemeClr val="tx1"/>
                </a:solidFill>
              </a:rPr>
              <a:t>Established</a:t>
            </a:r>
            <a:endParaRPr kumimoji="1" lang="en-US" altLang="zh-CN" sz="1200">
              <a:solidFill>
                <a:schemeClr val="tx1"/>
              </a:solidFill>
              <a:ea typeface="华文细黑" pitchFamily="2" charset="-122"/>
              <a:cs typeface="Arial" charset="0"/>
            </a:endParaRPr>
          </a:p>
          <a:p>
            <a:pPr algn="ctr"/>
            <a:r>
              <a:rPr kumimoji="1" lang="en-US" altLang="zh-CN" sz="1200">
                <a:solidFill>
                  <a:schemeClr val="tx1"/>
                </a:solidFill>
                <a:ea typeface="华文细黑" pitchFamily="2" charset="-122"/>
                <a:cs typeface="Arial" charset="0"/>
              </a:rPr>
              <a:t>Y1997</a:t>
            </a:r>
          </a:p>
        </p:txBody>
      </p:sp>
      <p:sp>
        <p:nvSpPr>
          <p:cNvPr id="76810" name="Rectangle 7"/>
          <p:cNvSpPr>
            <a:spLocks noChangeArrowheads="1"/>
          </p:cNvSpPr>
          <p:nvPr/>
        </p:nvSpPr>
        <p:spPr bwMode="auto">
          <a:xfrm>
            <a:off x="4524375" y="3213100"/>
            <a:ext cx="1098550" cy="904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1200">
                <a:solidFill>
                  <a:schemeClr val="tx1"/>
                </a:solidFill>
              </a:rPr>
              <a:t>Established</a:t>
            </a:r>
            <a:endParaRPr kumimoji="1" lang="en-US" altLang="zh-CN" sz="1200">
              <a:solidFill>
                <a:schemeClr val="tx1"/>
              </a:solidFill>
              <a:ea typeface="华文细黑" pitchFamily="2" charset="-122"/>
              <a:cs typeface="Arial" charset="0"/>
            </a:endParaRPr>
          </a:p>
          <a:p>
            <a:pPr algn="ctr"/>
            <a:r>
              <a:rPr kumimoji="1" lang="en-US" altLang="zh-CN" sz="1200">
                <a:solidFill>
                  <a:schemeClr val="tx1"/>
                </a:solidFill>
                <a:ea typeface="华文细黑" pitchFamily="2" charset="-122"/>
                <a:cs typeface="Arial" charset="0"/>
              </a:rPr>
              <a:t>Y2013</a:t>
            </a:r>
          </a:p>
          <a:p>
            <a:pPr algn="ctr"/>
            <a:endParaRPr kumimoji="1" lang="en-US" altLang="zh-CN" sz="1200">
              <a:solidFill>
                <a:schemeClr val="tx1"/>
              </a:solidFill>
              <a:ea typeface="华文细黑" pitchFamily="2" charset="-122"/>
              <a:cs typeface="Arial" charset="0"/>
            </a:endParaRPr>
          </a:p>
        </p:txBody>
      </p:sp>
      <p:sp>
        <p:nvSpPr>
          <p:cNvPr id="76811" name="Rectangle 7"/>
          <p:cNvSpPr>
            <a:spLocks noChangeArrowheads="1"/>
          </p:cNvSpPr>
          <p:nvPr/>
        </p:nvSpPr>
        <p:spPr bwMode="auto">
          <a:xfrm>
            <a:off x="5868988" y="4308475"/>
            <a:ext cx="3024187" cy="957263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zh-CN" altLang="zh-CN" sz="1200"/>
          </a:p>
        </p:txBody>
      </p:sp>
      <p:sp>
        <p:nvSpPr>
          <p:cNvPr id="76812" name="Rectangle 9"/>
          <p:cNvSpPr>
            <a:spLocks noChangeArrowheads="1"/>
          </p:cNvSpPr>
          <p:nvPr/>
        </p:nvSpPr>
        <p:spPr bwMode="auto">
          <a:xfrm>
            <a:off x="2460625" y="4294188"/>
            <a:ext cx="1866900" cy="95567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60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6813" name="Rectangle 7"/>
          <p:cNvSpPr>
            <a:spLocks noChangeArrowheads="1"/>
          </p:cNvSpPr>
          <p:nvPr/>
        </p:nvSpPr>
        <p:spPr bwMode="auto">
          <a:xfrm>
            <a:off x="4535488" y="4303713"/>
            <a:ext cx="1098550" cy="95567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1200">
                <a:solidFill>
                  <a:schemeClr val="tx1"/>
                </a:solidFill>
              </a:rPr>
              <a:t>Acquisition</a:t>
            </a:r>
          </a:p>
          <a:p>
            <a:pPr algn="ctr"/>
            <a:r>
              <a:rPr kumimoji="1" lang="en-US" altLang="zh-CN" sz="1200">
                <a:solidFill>
                  <a:schemeClr val="tx1"/>
                </a:solidFill>
                <a:ea typeface="华文细黑" pitchFamily="2" charset="-122"/>
                <a:cs typeface="Arial" charset="0"/>
              </a:rPr>
              <a:t>Y2011</a:t>
            </a:r>
            <a:endParaRPr kumimoji="1" lang="zh-CN" altLang="en-US" sz="1200">
              <a:solidFill>
                <a:schemeClr val="tx1"/>
              </a:solidFill>
              <a:ea typeface="华文细黑" pitchFamily="2" charset="-122"/>
              <a:cs typeface="Arial" charset="0"/>
            </a:endParaRPr>
          </a:p>
        </p:txBody>
      </p:sp>
      <p:pic>
        <p:nvPicPr>
          <p:cNvPr id="76814" name="Picture 27" descr="100_01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4292600"/>
            <a:ext cx="207645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5" name="Rectangle 7"/>
          <p:cNvSpPr>
            <a:spLocks noChangeArrowheads="1"/>
          </p:cNvSpPr>
          <p:nvPr/>
        </p:nvSpPr>
        <p:spPr bwMode="auto">
          <a:xfrm>
            <a:off x="5868988" y="5387975"/>
            <a:ext cx="3024187" cy="95567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 sz="160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6816" name="Rectangle 9"/>
          <p:cNvSpPr>
            <a:spLocks noChangeArrowheads="1"/>
          </p:cNvSpPr>
          <p:nvPr/>
        </p:nvSpPr>
        <p:spPr bwMode="auto">
          <a:xfrm>
            <a:off x="2470150" y="5373688"/>
            <a:ext cx="1866900" cy="95567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zh-CN" altLang="zh-CN" sz="160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6817" name="Rectangle 7"/>
          <p:cNvSpPr>
            <a:spLocks noChangeArrowheads="1"/>
          </p:cNvSpPr>
          <p:nvPr/>
        </p:nvSpPr>
        <p:spPr bwMode="auto">
          <a:xfrm>
            <a:off x="4535488" y="5405438"/>
            <a:ext cx="1098550" cy="955675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1200">
                <a:solidFill>
                  <a:schemeClr val="tx1"/>
                </a:solidFill>
              </a:rPr>
              <a:t>Acquisition </a:t>
            </a:r>
          </a:p>
          <a:p>
            <a:pPr algn="ctr"/>
            <a:r>
              <a:rPr kumimoji="1" lang="en-US" altLang="zh-CN" sz="1200">
                <a:solidFill>
                  <a:schemeClr val="tx1"/>
                </a:solidFill>
                <a:ea typeface="华文细黑" pitchFamily="2" charset="-122"/>
                <a:cs typeface="Arial" charset="0"/>
              </a:rPr>
              <a:t>Y2011</a:t>
            </a:r>
            <a:endParaRPr kumimoji="1" lang="zh-CN" altLang="en-US" sz="1200">
              <a:solidFill>
                <a:schemeClr val="tx1"/>
              </a:solidFill>
              <a:ea typeface="华文细黑" pitchFamily="2" charset="-122"/>
              <a:cs typeface="Arial" charset="0"/>
            </a:endParaRPr>
          </a:p>
        </p:txBody>
      </p:sp>
      <p:pic>
        <p:nvPicPr>
          <p:cNvPr id="76818" name="Picture 33"/>
          <p:cNvPicPr>
            <a:picLocks noChangeAspect="1" noChangeArrowheads="1"/>
          </p:cNvPicPr>
          <p:nvPr/>
        </p:nvPicPr>
        <p:blipFill>
          <a:blip r:embed="rId5">
            <a:lum contrast="34000"/>
          </a:blip>
          <a:srcRect/>
          <a:stretch>
            <a:fillRect/>
          </a:stretch>
        </p:blipFill>
        <p:spPr bwMode="auto">
          <a:xfrm>
            <a:off x="179388" y="5373688"/>
            <a:ext cx="2076450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19" name="Rectangle 6"/>
          <p:cNvSpPr>
            <a:spLocks noChangeArrowheads="1"/>
          </p:cNvSpPr>
          <p:nvPr/>
        </p:nvSpPr>
        <p:spPr bwMode="auto">
          <a:xfrm>
            <a:off x="5940425" y="2311400"/>
            <a:ext cx="2881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200">
                <a:solidFill>
                  <a:schemeClr val="tx1"/>
                </a:solidFill>
              </a:rPr>
              <a:t>Capacity:120MWh Lithium</a:t>
            </a:r>
          </a:p>
          <a:p>
            <a:r>
              <a:rPr kumimoji="1" lang="en-US" altLang="zh-CN" sz="1200">
                <a:solidFill>
                  <a:schemeClr val="tx1"/>
                </a:solidFill>
              </a:rPr>
              <a:t>Area: 60K m2</a:t>
            </a:r>
            <a:endParaRPr kumimoji="1" lang="zh-CN" altLang="en-US" sz="1200">
              <a:solidFill>
                <a:schemeClr val="tx1"/>
              </a:solidFill>
              <a:ea typeface="华文细黑" pitchFamily="2" charset="-122"/>
              <a:cs typeface="Arial" charset="0"/>
            </a:endParaRPr>
          </a:p>
        </p:txBody>
      </p:sp>
      <p:sp>
        <p:nvSpPr>
          <p:cNvPr id="76820" name="Rectangle 8"/>
          <p:cNvSpPr>
            <a:spLocks noChangeArrowheads="1"/>
          </p:cNvSpPr>
          <p:nvPr/>
        </p:nvSpPr>
        <p:spPr bwMode="auto">
          <a:xfrm>
            <a:off x="5897563" y="3270250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200">
                <a:solidFill>
                  <a:schemeClr val="tx1"/>
                </a:solidFill>
              </a:rPr>
              <a:t>Capacity: 1200MWh Lithium </a:t>
            </a:r>
          </a:p>
          <a:p>
            <a:r>
              <a:rPr kumimoji="1" lang="en-US" altLang="zh-CN" sz="1200">
                <a:solidFill>
                  <a:schemeClr val="tx1"/>
                </a:solidFill>
              </a:rPr>
              <a:t>                3M KVAH VRLA</a:t>
            </a:r>
            <a:endParaRPr kumimoji="1" lang="zh-CN" altLang="en-US" sz="1200">
              <a:solidFill>
                <a:schemeClr val="tx1"/>
              </a:solidFill>
            </a:endParaRPr>
          </a:p>
          <a:p>
            <a:r>
              <a:rPr kumimoji="1" lang="en-US" altLang="zh-CN" sz="1200">
                <a:solidFill>
                  <a:schemeClr val="tx1"/>
                </a:solidFill>
              </a:rPr>
              <a:t>Area: 170K m2</a:t>
            </a:r>
            <a:endParaRPr kumimoji="1" lang="zh-CN" altLang="en-US" sz="1200">
              <a:solidFill>
                <a:schemeClr val="tx1"/>
              </a:solidFill>
            </a:endParaRPr>
          </a:p>
        </p:txBody>
      </p:sp>
      <p:sp>
        <p:nvSpPr>
          <p:cNvPr id="76821" name="Text Box 14"/>
          <p:cNvSpPr txBox="1">
            <a:spLocks noChangeArrowheads="1"/>
          </p:cNvSpPr>
          <p:nvPr/>
        </p:nvSpPr>
        <p:spPr bwMode="auto">
          <a:xfrm>
            <a:off x="2843213" y="1341438"/>
            <a:ext cx="14351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1" lang="en-US" altLang="zh-CN" sz="1200">
                <a:solidFill>
                  <a:schemeClr val="tx1"/>
                </a:solidFill>
              </a:rPr>
              <a:t>Lin An Plant</a:t>
            </a:r>
          </a:p>
          <a:p>
            <a:pPr algn="just">
              <a:lnSpc>
                <a:spcPct val="150000"/>
              </a:lnSpc>
            </a:pPr>
            <a:endParaRPr kumimoji="1" lang="zh-CN" altLang="en-US" sz="1600">
              <a:latin typeface="华文细黑" pitchFamily="2" charset="-122"/>
              <a:ea typeface="华文细黑" pitchFamily="2" charset="-122"/>
              <a:cs typeface="Arial" charset="0"/>
            </a:endParaRPr>
          </a:p>
        </p:txBody>
      </p:sp>
      <p:sp>
        <p:nvSpPr>
          <p:cNvPr id="76822" name="Rectangle 15"/>
          <p:cNvSpPr>
            <a:spLocks noChangeArrowheads="1"/>
          </p:cNvSpPr>
          <p:nvPr/>
        </p:nvSpPr>
        <p:spPr bwMode="auto">
          <a:xfrm>
            <a:off x="5940425" y="1211263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200">
                <a:solidFill>
                  <a:schemeClr val="tx1"/>
                </a:solidFill>
              </a:rPr>
              <a:t>Capacity: 3.5M KVAH VRLA</a:t>
            </a:r>
          </a:p>
          <a:p>
            <a:r>
              <a:rPr kumimoji="1" lang="en-US" altLang="zh-CN" sz="1200">
                <a:solidFill>
                  <a:schemeClr val="tx1"/>
                </a:solidFill>
              </a:rPr>
              <a:t>Area: 115K m2</a:t>
            </a:r>
            <a:endParaRPr kumimoji="1" lang="zh-CN" altLang="en-US" sz="1200">
              <a:solidFill>
                <a:schemeClr val="tx1"/>
              </a:solidFill>
            </a:endParaRPr>
          </a:p>
        </p:txBody>
      </p:sp>
      <p:sp>
        <p:nvSpPr>
          <p:cNvPr id="76823" name="Text Box 10"/>
          <p:cNvSpPr txBox="1">
            <a:spLocks noChangeArrowheads="1"/>
          </p:cNvSpPr>
          <p:nvPr/>
        </p:nvSpPr>
        <p:spPr bwMode="auto">
          <a:xfrm>
            <a:off x="2446338" y="4633913"/>
            <a:ext cx="1919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200">
                <a:solidFill>
                  <a:schemeClr val="tx1"/>
                </a:solidFill>
              </a:rPr>
              <a:t>An Hui Plant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2759075" y="2493963"/>
            <a:ext cx="1585913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1200" dirty="0">
                <a:solidFill>
                  <a:schemeClr val="tx1"/>
                </a:solidFill>
                <a:ea typeface="+mn-ea"/>
              </a:rPr>
              <a:t>Lin Ping Plant Ⅰ</a:t>
            </a:r>
            <a:endParaRPr kumimoji="1" lang="zh-CN" altLang="en-US" sz="12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76825" name="Text Box 10"/>
          <p:cNvSpPr txBox="1">
            <a:spLocks noChangeArrowheads="1"/>
          </p:cNvSpPr>
          <p:nvPr/>
        </p:nvSpPr>
        <p:spPr bwMode="auto">
          <a:xfrm>
            <a:off x="2430463" y="5727700"/>
            <a:ext cx="1919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1200">
                <a:solidFill>
                  <a:schemeClr val="tx1"/>
                </a:solidFill>
              </a:rPr>
              <a:t>Cheng Du Plant</a:t>
            </a:r>
          </a:p>
        </p:txBody>
      </p:sp>
      <p:sp>
        <p:nvSpPr>
          <p:cNvPr id="76826" name="Rectangle 8"/>
          <p:cNvSpPr>
            <a:spLocks noChangeArrowheads="1"/>
          </p:cNvSpPr>
          <p:nvPr/>
        </p:nvSpPr>
        <p:spPr bwMode="auto">
          <a:xfrm>
            <a:off x="5867400" y="4365625"/>
            <a:ext cx="2952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200">
                <a:solidFill>
                  <a:schemeClr val="tx1"/>
                </a:solidFill>
              </a:rPr>
              <a:t>Capacity: 14.4 million sets plates + 8 million VRLA 700K KVAH</a:t>
            </a:r>
          </a:p>
          <a:p>
            <a:r>
              <a:rPr kumimoji="1" lang="en-US" altLang="zh-CN" sz="1200">
                <a:solidFill>
                  <a:schemeClr val="tx1"/>
                </a:solidFill>
              </a:rPr>
              <a:t>Area: 110K m2</a:t>
            </a:r>
          </a:p>
        </p:txBody>
      </p:sp>
      <p:sp>
        <p:nvSpPr>
          <p:cNvPr id="76827" name="Rectangle 8"/>
          <p:cNvSpPr>
            <a:spLocks noChangeArrowheads="1"/>
          </p:cNvSpPr>
          <p:nvPr/>
        </p:nvSpPr>
        <p:spPr bwMode="auto">
          <a:xfrm>
            <a:off x="5867400" y="5445125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200">
                <a:solidFill>
                  <a:schemeClr val="tx1"/>
                </a:solidFill>
              </a:rPr>
              <a:t>Capacity: 2.5M KVAH VRLA battery + 320MWh Lithium </a:t>
            </a:r>
          </a:p>
          <a:p>
            <a:r>
              <a:rPr kumimoji="1" lang="en-US" altLang="zh-CN" sz="1200">
                <a:solidFill>
                  <a:schemeClr val="tx1"/>
                </a:solidFill>
              </a:rPr>
              <a:t>Area: 110K m2</a:t>
            </a:r>
            <a:endParaRPr kumimoji="1" lang="zh-CN" altLang="en-US" sz="1200">
              <a:solidFill>
                <a:schemeClr val="tx1"/>
              </a:solidFill>
            </a:endParaRPr>
          </a:p>
        </p:txBody>
      </p:sp>
      <p:sp>
        <p:nvSpPr>
          <p:cNvPr id="76828" name="Rectangle 3"/>
          <p:cNvSpPr txBox="1">
            <a:spLocks noChangeArrowheads="1"/>
          </p:cNvSpPr>
          <p:nvPr/>
        </p:nvSpPr>
        <p:spPr bwMode="auto">
          <a:xfrm>
            <a:off x="0" y="260350"/>
            <a:ext cx="9144000" cy="936625"/>
          </a:xfrm>
          <a:prstGeom prst="rect">
            <a:avLst/>
          </a:prstGeom>
          <a:solidFill>
            <a:schemeClr val="bg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altLang="zh-CN" sz="2000">
                <a:solidFill>
                  <a:schemeClr val="tx1"/>
                </a:solidFill>
                <a:latin typeface="Calibri" pitchFamily="34" charset="0"/>
              </a:rPr>
              <a:t>The largest Manufacturer of</a:t>
            </a:r>
          </a:p>
          <a:p>
            <a:pPr eaLnBrk="0" hangingPunct="0"/>
            <a:r>
              <a:rPr lang="en-GB" altLang="zh-CN" sz="2000">
                <a:solidFill>
                  <a:schemeClr val="tx1"/>
                </a:solidFill>
                <a:latin typeface="Calibri" pitchFamily="34" charset="0"/>
              </a:rPr>
              <a:t>industrial batteries in Asia</a:t>
            </a:r>
            <a:r>
              <a:rPr lang="en-GB" altLang="zh-CN" sz="2000">
                <a:solidFill>
                  <a:schemeClr val="accent1"/>
                </a:solidFill>
                <a:latin typeface="Calibri" pitchFamily="34" charset="0"/>
              </a:rPr>
              <a:t> </a:t>
            </a:r>
            <a:endParaRPr lang="zh-CN" altLang="en-US" sz="2000">
              <a:solidFill>
                <a:schemeClr val="accent1"/>
              </a:solidFill>
              <a:latin typeface="Calibri" pitchFamily="34" charset="0"/>
            </a:endParaRPr>
          </a:p>
          <a:p>
            <a:pPr eaLnBrk="0" hangingPunct="0"/>
            <a:endParaRPr lang="en-GB" altLang="en-US" sz="200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099" name="Picture 3" descr="C:\Users\Jimmy\Desktop\临安工厂照片(略缩）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1052513"/>
            <a:ext cx="2089150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2205038"/>
            <a:ext cx="2089150" cy="893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600" smtClean="0">
                <a:solidFill>
                  <a:schemeClr val="tx1"/>
                </a:solidFill>
                <a:ea typeface="宋体" charset="-122"/>
              </a:rPr>
              <a:t>Location of Narada factories</a:t>
            </a:r>
          </a:p>
        </p:txBody>
      </p:sp>
      <p:pic>
        <p:nvPicPr>
          <p:cNvPr id="78850" name="Picture 3" descr="ch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65175"/>
            <a:ext cx="8208962" cy="5688013"/>
          </a:xfrm>
          <a:prstGeom prst="rect">
            <a:avLst/>
          </a:prstGeom>
          <a:noFill/>
          <a:ln w="9525">
            <a:solidFill>
              <a:srgbClr val="EE2800"/>
            </a:solidFill>
            <a:miter lim="800000"/>
            <a:headEnd/>
            <a:tailEnd/>
          </a:ln>
        </p:spPr>
      </p:pic>
      <p:pic>
        <p:nvPicPr>
          <p:cNvPr id="78851" name="Picture 4" descr="ch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65175"/>
            <a:ext cx="8208962" cy="5688013"/>
          </a:xfrm>
          <a:prstGeom prst="rect">
            <a:avLst/>
          </a:prstGeom>
          <a:noFill/>
          <a:ln w="9525">
            <a:solidFill>
              <a:srgbClr val="EE2800"/>
            </a:solidFill>
            <a:miter lim="800000"/>
            <a:headEnd/>
            <a:tailEnd/>
          </a:ln>
        </p:spPr>
      </p:pic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4284663" y="4437063"/>
            <a:ext cx="792162" cy="120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7885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6300788" y="3860800"/>
            <a:ext cx="792162" cy="120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7885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6877050" y="4149725"/>
            <a:ext cx="792163" cy="120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7885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6732588" y="4292600"/>
            <a:ext cx="792162" cy="120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pic>
        <p:nvPicPr>
          <p:cNvPr id="788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6948488" y="4437063"/>
            <a:ext cx="792162" cy="1206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78857" name="标题 1"/>
          <p:cNvSpPr>
            <a:spLocks/>
          </p:cNvSpPr>
          <p:nvPr/>
        </p:nvSpPr>
        <p:spPr bwMode="auto">
          <a:xfrm>
            <a:off x="323850" y="0"/>
            <a:ext cx="4895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zh-CN" b="0">
                <a:solidFill>
                  <a:schemeClr val="tx1"/>
                </a:solidFill>
                <a:latin typeface="Calibri" pitchFamily="34" charset="0"/>
              </a:rPr>
              <a:t>Manufacturers Location</a:t>
            </a:r>
            <a:endParaRPr lang="zh-CN" altLang="en-US" b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B9BF72B-56BE-499A-A93F-1E4B737A1B63}" type="slidenum">
              <a:rPr lang="nb-NO" altLang="zh-CN" smtClean="0">
                <a:ea typeface="宋体" charset="-122"/>
              </a:rPr>
              <a:pPr/>
              <a:t>13</a:t>
            </a:fld>
            <a:endParaRPr lang="nb-NO" altLang="zh-CN" sz="1400" smtClean="0">
              <a:ea typeface="宋体" charset="-122"/>
            </a:endParaRPr>
          </a:p>
        </p:txBody>
      </p:sp>
      <p:pic>
        <p:nvPicPr>
          <p:cNvPr id="20483" name="Picture 2" descr="kartgroenn01"/>
          <p:cNvPicPr>
            <a:picLocks noChangeAspect="1" noChangeArrowheads="1"/>
          </p:cNvPicPr>
          <p:nvPr/>
        </p:nvPicPr>
        <p:blipFill>
          <a:blip r:embed="rId3">
            <a:lum bright="80000" contrast="70000"/>
          </a:blip>
          <a:srcRect/>
          <a:stretch>
            <a:fillRect/>
          </a:stretch>
        </p:blipFill>
        <p:spPr bwMode="auto">
          <a:xfrm>
            <a:off x="0" y="1876425"/>
            <a:ext cx="9144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9144000" cy="1079500"/>
          </a:xfrm>
          <a:solidFill>
            <a:schemeClr val="bg1">
              <a:alpha val="25098"/>
            </a:schemeClr>
          </a:solidFill>
        </p:spPr>
        <p:txBody>
          <a:bodyPr/>
          <a:lstStyle/>
          <a:p>
            <a:pPr eaLnBrk="1" hangingPunct="1"/>
            <a:r>
              <a:rPr lang="en-GB" altLang="zh-CN" sz="2800" b="0" smtClean="0">
                <a:solidFill>
                  <a:schemeClr val="accent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Narada</a:t>
            </a:r>
            <a:r>
              <a:rPr lang="en-GB" altLang="zh-CN" sz="2800" smtClean="0">
                <a:solidFill>
                  <a:schemeClr val="accent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 </a:t>
            </a:r>
            <a:r>
              <a:rPr lang="en-GB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global locations</a:t>
            </a:r>
            <a:br>
              <a:rPr lang="en-GB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</a:br>
            <a:r>
              <a:rPr lang="en-GB" altLang="zh-CN" sz="1800" b="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-exported to more than 100 countries</a:t>
            </a:r>
            <a:endParaRPr lang="en-US" altLang="zh-CN" sz="1800" b="0" smtClean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1522692" name="Text Box 4"/>
          <p:cNvSpPr txBox="1">
            <a:spLocks noChangeArrowheads="1"/>
          </p:cNvSpPr>
          <p:nvPr/>
        </p:nvSpPr>
        <p:spPr bwMode="auto">
          <a:xfrm>
            <a:off x="6629400" y="4876800"/>
            <a:ext cx="2266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SzPct val="80000"/>
            </a:pPr>
            <a:r>
              <a:rPr kumimoji="1" lang="en-US" altLang="zh-CN" sz="1600" b="0">
                <a:solidFill>
                  <a:schemeClr val="tx1"/>
                </a:solidFill>
                <a:latin typeface="Calibri" pitchFamily="34" charset="0"/>
              </a:rPr>
              <a:t>APAC </a:t>
            </a:r>
            <a:r>
              <a:rPr kumimoji="1" lang="en-US" altLang="zh-CN" sz="1600">
                <a:solidFill>
                  <a:srgbClr val="FF6600"/>
                </a:solidFill>
                <a:latin typeface="Calibri" pitchFamily="34" charset="0"/>
              </a:rPr>
              <a:t>Narada Asia Pacific Pte. Ltd</a:t>
            </a:r>
          </a:p>
        </p:txBody>
      </p:sp>
      <p:sp>
        <p:nvSpPr>
          <p:cNvPr id="1522693" name="Text Box 5"/>
          <p:cNvSpPr txBox="1">
            <a:spLocks noChangeArrowheads="1"/>
          </p:cNvSpPr>
          <p:nvPr/>
        </p:nvSpPr>
        <p:spPr bwMode="auto">
          <a:xfrm>
            <a:off x="611188" y="3284538"/>
            <a:ext cx="2590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SzPct val="80000"/>
            </a:pPr>
            <a:r>
              <a:rPr kumimoji="1" lang="en-GB" altLang="zh-CN" sz="1600">
                <a:solidFill>
                  <a:schemeClr val="tx1"/>
                </a:solidFill>
                <a:latin typeface="Calibri" pitchFamily="34" charset="0"/>
              </a:rPr>
              <a:t>North America</a:t>
            </a:r>
            <a:endParaRPr kumimoji="1" lang="en-US" altLang="zh-CN" sz="160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spcBef>
                <a:spcPct val="20000"/>
              </a:spcBef>
              <a:buSzPct val="80000"/>
            </a:pPr>
            <a:r>
              <a:rPr kumimoji="1" lang="en-US" altLang="zh-CN" sz="1600">
                <a:solidFill>
                  <a:schemeClr val="tx1"/>
                </a:solidFill>
                <a:latin typeface="Calibri" pitchFamily="34" charset="0"/>
              </a:rPr>
              <a:t>USA – office in Boston</a:t>
            </a:r>
          </a:p>
          <a:p>
            <a:pPr lvl="1">
              <a:spcBef>
                <a:spcPct val="20000"/>
              </a:spcBef>
              <a:buSzPct val="80000"/>
              <a:buFontTx/>
              <a:buChar char="•"/>
            </a:pPr>
            <a:endParaRPr kumimoji="1" lang="en-GB" altLang="zh-CN" sz="1400" b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SzPct val="80000"/>
              <a:buFontTx/>
              <a:buChar char="•"/>
            </a:pPr>
            <a:endParaRPr kumimoji="1" lang="en-US" altLang="zh-CN" sz="1400" b="0">
              <a:solidFill>
                <a:schemeClr val="tx1"/>
              </a:solidFill>
            </a:endParaRPr>
          </a:p>
          <a:p>
            <a:pPr marL="342900" indent="-342900">
              <a:spcBef>
                <a:spcPct val="20000"/>
              </a:spcBef>
              <a:buSzPct val="80000"/>
            </a:pPr>
            <a:endParaRPr kumimoji="1" lang="en-US" altLang="zh-CN" sz="1400" b="0">
              <a:solidFill>
                <a:schemeClr val="tx1"/>
              </a:solidFill>
            </a:endParaRPr>
          </a:p>
        </p:txBody>
      </p:sp>
      <p:sp>
        <p:nvSpPr>
          <p:cNvPr id="1522694" name="Text Box 6"/>
          <p:cNvSpPr txBox="1">
            <a:spLocks noChangeArrowheads="1"/>
          </p:cNvSpPr>
          <p:nvPr/>
        </p:nvSpPr>
        <p:spPr bwMode="auto">
          <a:xfrm>
            <a:off x="3348038" y="3141663"/>
            <a:ext cx="34559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SzPct val="80000"/>
            </a:pPr>
            <a:endParaRPr kumimoji="1" lang="zh-CN" altLang="en-US" sz="1400">
              <a:solidFill>
                <a:srgbClr val="FF0000"/>
              </a:solidFill>
            </a:endParaRPr>
          </a:p>
          <a:p>
            <a:pPr lvl="1">
              <a:spcBef>
                <a:spcPct val="20000"/>
              </a:spcBef>
              <a:buSzPct val="80000"/>
            </a:pPr>
            <a:endParaRPr kumimoji="1" lang="en-GB" altLang="zh-CN" sz="1400" b="0">
              <a:solidFill>
                <a:srgbClr val="66CCFF"/>
              </a:solidFill>
            </a:endParaRPr>
          </a:p>
          <a:p>
            <a:pPr lvl="1">
              <a:spcBef>
                <a:spcPct val="20000"/>
              </a:spcBef>
              <a:buSzPct val="80000"/>
            </a:pPr>
            <a:endParaRPr kumimoji="1" lang="zh-CN" altLang="en-US" sz="1400" b="0">
              <a:solidFill>
                <a:srgbClr val="66CCFF"/>
              </a:solidFill>
            </a:endParaRPr>
          </a:p>
          <a:p>
            <a:pPr lvl="1">
              <a:spcBef>
                <a:spcPct val="20000"/>
              </a:spcBef>
              <a:buSzPct val="80000"/>
            </a:pPr>
            <a:r>
              <a:rPr kumimoji="1" lang="en-US" altLang="zh-CN" sz="1600">
                <a:solidFill>
                  <a:schemeClr val="tx1"/>
                </a:solidFill>
                <a:latin typeface="Calibri" pitchFamily="34" charset="0"/>
              </a:rPr>
              <a:t>Middle East - partners</a:t>
            </a:r>
          </a:p>
          <a:p>
            <a:pPr marL="342900" indent="-342900">
              <a:spcBef>
                <a:spcPct val="50000"/>
              </a:spcBef>
              <a:buSzPct val="80000"/>
              <a:buFontTx/>
              <a:buChar char="•"/>
            </a:pPr>
            <a:endParaRPr lang="zh-CN" altLang="en-US" sz="1600">
              <a:solidFill>
                <a:schemeClr val="tx1"/>
              </a:solidFill>
            </a:endParaRPr>
          </a:p>
        </p:txBody>
      </p:sp>
      <p:sp>
        <p:nvSpPr>
          <p:cNvPr id="1522695" name="Text Box 7"/>
          <p:cNvSpPr txBox="1">
            <a:spLocks noChangeArrowheads="1"/>
          </p:cNvSpPr>
          <p:nvPr/>
        </p:nvSpPr>
        <p:spPr bwMode="auto">
          <a:xfrm>
            <a:off x="6696075" y="3644900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SzPct val="80000"/>
            </a:pPr>
            <a:r>
              <a:rPr kumimoji="1" lang="en-GB" altLang="zh-CN" sz="1800">
                <a:solidFill>
                  <a:srgbClr val="FF6600"/>
                </a:solidFill>
                <a:latin typeface="Calibri" pitchFamily="34" charset="0"/>
              </a:rPr>
              <a:t>Global Headquarter</a:t>
            </a:r>
            <a:endParaRPr kumimoji="1" lang="en-US" altLang="zh-CN" sz="1800">
              <a:solidFill>
                <a:srgbClr val="FF6600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SzPct val="80000"/>
            </a:pPr>
            <a:r>
              <a:rPr kumimoji="1" lang="en-US" altLang="zh-CN" sz="1800">
                <a:solidFill>
                  <a:srgbClr val="FF6600"/>
                </a:solidFill>
                <a:latin typeface="Calibri" pitchFamily="34" charset="0"/>
              </a:rPr>
              <a:t>Narada China</a:t>
            </a:r>
          </a:p>
        </p:txBody>
      </p:sp>
      <p:sp>
        <p:nvSpPr>
          <p:cNvPr id="1522696" name="Text Box 8"/>
          <p:cNvSpPr txBox="1">
            <a:spLocks noChangeArrowheads="1"/>
          </p:cNvSpPr>
          <p:nvPr/>
        </p:nvSpPr>
        <p:spPr bwMode="auto">
          <a:xfrm>
            <a:off x="5364163" y="4365625"/>
            <a:ext cx="2089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SzPct val="80000"/>
            </a:pPr>
            <a:r>
              <a:rPr lang="en-US" altLang="zh-CN" sz="1600">
                <a:solidFill>
                  <a:srgbClr val="FF6600"/>
                </a:solidFill>
                <a:latin typeface="Calibri" pitchFamily="34" charset="0"/>
              </a:rPr>
              <a:t>India/Narada India</a:t>
            </a:r>
          </a:p>
        </p:txBody>
      </p:sp>
      <p:sp>
        <p:nvSpPr>
          <p:cNvPr id="1522697" name="Text Box 9"/>
          <p:cNvSpPr txBox="1">
            <a:spLocks noChangeArrowheads="1"/>
          </p:cNvSpPr>
          <p:nvPr/>
        </p:nvSpPr>
        <p:spPr bwMode="auto">
          <a:xfrm>
            <a:off x="3635375" y="2636838"/>
            <a:ext cx="2644775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SzPct val="80000"/>
            </a:pPr>
            <a:r>
              <a:rPr kumimoji="1" lang="en-US" altLang="zh-CN" sz="1600">
                <a:solidFill>
                  <a:srgbClr val="FF6600"/>
                </a:solidFill>
                <a:latin typeface="Calibri" pitchFamily="34" charset="0"/>
              </a:rPr>
              <a:t>Narada Europe (UK) Ltd</a:t>
            </a:r>
          </a:p>
          <a:p>
            <a:pPr marL="342900" indent="-342900">
              <a:spcBef>
                <a:spcPct val="20000"/>
              </a:spcBef>
              <a:buSzPct val="80000"/>
              <a:buFontTx/>
              <a:buBlip>
                <a:blip r:embed="rId4"/>
              </a:buBlip>
            </a:pPr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1522698" name="Text Box 10"/>
          <p:cNvSpPr txBox="1">
            <a:spLocks noChangeArrowheads="1"/>
          </p:cNvSpPr>
          <p:nvPr/>
        </p:nvSpPr>
        <p:spPr bwMode="auto">
          <a:xfrm>
            <a:off x="6084888" y="2852738"/>
            <a:ext cx="25908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SzPct val="80000"/>
            </a:pPr>
            <a:r>
              <a:rPr kumimoji="1" lang="en-US" altLang="zh-CN" sz="1600">
                <a:solidFill>
                  <a:schemeClr val="tx1"/>
                </a:solidFill>
                <a:latin typeface="Calibri" pitchFamily="34" charset="0"/>
              </a:rPr>
              <a:t>Russia –Tehnoliga</a:t>
            </a:r>
          </a:p>
          <a:p>
            <a:pPr marL="342900" indent="-342900">
              <a:spcBef>
                <a:spcPct val="50000"/>
              </a:spcBef>
              <a:buSzPct val="80000"/>
              <a:buFontTx/>
              <a:buBlip>
                <a:blip r:embed="rId4"/>
              </a:buBlip>
            </a:pP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1522699" name="Text Box 11"/>
          <p:cNvSpPr txBox="1">
            <a:spLocks noChangeArrowheads="1"/>
          </p:cNvSpPr>
          <p:nvPr/>
        </p:nvSpPr>
        <p:spPr bwMode="auto">
          <a:xfrm>
            <a:off x="3563938" y="5157788"/>
            <a:ext cx="2303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SzPct val="80000"/>
            </a:pPr>
            <a:r>
              <a:rPr kumimoji="1" lang="en-US" altLang="zh-CN" sz="1600">
                <a:solidFill>
                  <a:schemeClr val="tx1"/>
                </a:solidFill>
                <a:latin typeface="Calibri" pitchFamily="34" charset="0"/>
              </a:rPr>
              <a:t>          Dartcom</a:t>
            </a:r>
            <a:endParaRPr lang="zh-CN" altLang="en-US" sz="1200">
              <a:solidFill>
                <a:schemeClr val="tx1"/>
              </a:solidFill>
            </a:endParaRPr>
          </a:p>
        </p:txBody>
      </p:sp>
      <p:pic>
        <p:nvPicPr>
          <p:cNvPr id="20493" name="Picture 12" descr="blue-d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4221163"/>
            <a:ext cx="195263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3" descr="blue-d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292600"/>
            <a:ext cx="1952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4" descr="blue-d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5013325"/>
            <a:ext cx="1952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5" descr="blue-d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924175"/>
            <a:ext cx="1952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6" descr="blue-d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5516563"/>
            <a:ext cx="195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7" descr="lt-green-do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3141663"/>
            <a:ext cx="195263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19" descr="lt-green-do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5084763"/>
            <a:ext cx="19526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1" name="Picture 20" descr="lt-green-do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5600" y="4149725"/>
            <a:ext cx="19526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21" descr="lt-green-do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6453188"/>
            <a:ext cx="195262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22" descr="blue-do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165850"/>
            <a:ext cx="1952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4" name="Text Box 23"/>
          <p:cNvSpPr txBox="1">
            <a:spLocks noChangeArrowheads="1"/>
          </p:cNvSpPr>
          <p:nvPr/>
        </p:nvSpPr>
        <p:spPr bwMode="auto">
          <a:xfrm>
            <a:off x="468313" y="6092825"/>
            <a:ext cx="2232025" cy="633413"/>
          </a:xfrm>
          <a:prstGeom prst="rect">
            <a:avLst/>
          </a:prstGeom>
          <a:noFill/>
          <a:ln w="9525">
            <a:solidFill>
              <a:srgbClr val="45C11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1400" b="0">
                <a:solidFill>
                  <a:schemeClr val="tx1"/>
                </a:solidFill>
                <a:latin typeface="Arial" charset="0"/>
              </a:rPr>
              <a:t>Narada subsidiary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1400" b="0">
                <a:solidFill>
                  <a:schemeClr val="tx1"/>
                </a:solidFill>
                <a:latin typeface="Arial" charset="0"/>
              </a:rPr>
              <a:t>Main Partner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5288" y="5300663"/>
            <a:ext cx="24479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Bef>
                <a:spcPct val="20000"/>
              </a:spcBef>
              <a:buSzPct val="80000"/>
            </a:pPr>
            <a:r>
              <a:rPr kumimoji="1" lang="en-US" altLang="zh-CN" sz="1600">
                <a:solidFill>
                  <a:srgbClr val="FF6600"/>
                </a:solidFill>
                <a:latin typeface="Calibri" pitchFamily="34" charset="0"/>
              </a:rPr>
              <a:t>South America –</a:t>
            </a:r>
          </a:p>
          <a:p>
            <a:pPr marL="0" lvl="1">
              <a:spcBef>
                <a:spcPct val="20000"/>
              </a:spcBef>
              <a:buSzPct val="80000"/>
            </a:pPr>
            <a:r>
              <a:rPr kumimoji="1" lang="en-US" altLang="zh-CN" sz="1600">
                <a:solidFill>
                  <a:srgbClr val="FF6600"/>
                </a:solidFill>
                <a:latin typeface="Calibri" pitchFamily="34" charset="0"/>
              </a:rPr>
              <a:t>office in Argentina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2" name="Picture 16" descr="blue-d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3860800"/>
            <a:ext cx="195263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2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2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2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2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2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2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2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2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1522692" grpId="0"/>
      <p:bldP spid="1522693" grpId="0"/>
      <p:bldP spid="1522694" grpId="0"/>
      <p:bldP spid="1522695" grpId="0"/>
      <p:bldP spid="1522696" grpId="0"/>
      <p:bldP spid="1522697" grpId="0"/>
      <p:bldP spid="1522698" grpId="0"/>
      <p:bldP spid="1522699" grpId="0"/>
      <p:bldP spid="2050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3BA4ED-1113-4453-91CD-CCFB1DB8F830}" type="slidenum">
              <a:rPr lang="nb-NO" altLang="zh-CN" smtClean="0">
                <a:ea typeface="宋体" charset="-122"/>
              </a:rPr>
              <a:pPr/>
              <a:t>14</a:t>
            </a:fld>
            <a:endParaRPr lang="nb-NO" altLang="zh-CN" sz="1400" smtClean="0">
              <a:ea typeface="宋体" charset="-122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050"/>
            <a:ext cx="9144000" cy="627063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chemeClr val="accent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What </a:t>
            </a:r>
            <a:r>
              <a:rPr lang="en-US" altLang="zh-CN" sz="24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we can do?  Global Service Function-Together with our parters</a:t>
            </a:r>
            <a:endParaRPr lang="en-SG" altLang="zh-CN" sz="2400" smtClean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145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CN" sz="2200" smtClean="0">
                <a:latin typeface="Calibri" pitchFamily="34" charset="0"/>
                <a:ea typeface="宋体" charset="-122"/>
                <a:cs typeface="Calibri" pitchFamily="34" charset="0"/>
              </a:rPr>
              <a:t>Project Consultancy and Training</a:t>
            </a:r>
          </a:p>
          <a:p>
            <a:pPr eaLnBrk="1" hangingPunct="1"/>
            <a:r>
              <a:rPr lang="en-US" altLang="zh-CN" sz="2200" smtClean="0">
                <a:latin typeface="Calibri" pitchFamily="34" charset="0"/>
                <a:ea typeface="宋体" charset="-122"/>
                <a:cs typeface="Calibri" pitchFamily="34" charset="0"/>
              </a:rPr>
              <a:t>Technical Evaluation</a:t>
            </a:r>
          </a:p>
          <a:p>
            <a:pPr eaLnBrk="1" hangingPunct="1">
              <a:buFontTx/>
              <a:buNone/>
            </a:pPr>
            <a:endParaRPr lang="en-US" altLang="zh-CN" sz="2200" smtClean="0">
              <a:latin typeface="Calibri" pitchFamily="34" charset="0"/>
              <a:ea typeface="宋体" charset="-122"/>
              <a:cs typeface="Calibri" pitchFamily="34" charset="0"/>
            </a:endParaRPr>
          </a:p>
          <a:p>
            <a:pPr eaLnBrk="1" hangingPunct="1"/>
            <a:r>
              <a:rPr lang="en-US" altLang="zh-CN" sz="2200" smtClean="0">
                <a:latin typeface="Calibri" pitchFamily="34" charset="0"/>
                <a:ea typeface="宋体" charset="-122"/>
                <a:cs typeface="Calibri" pitchFamily="34" charset="0"/>
              </a:rPr>
              <a:t>Installation service</a:t>
            </a:r>
          </a:p>
          <a:p>
            <a:pPr eaLnBrk="1" hangingPunct="1"/>
            <a:r>
              <a:rPr lang="en-US" altLang="zh-CN" sz="2200" smtClean="0">
                <a:latin typeface="Calibri" pitchFamily="34" charset="0"/>
                <a:ea typeface="宋体" charset="-122"/>
                <a:cs typeface="Calibri" pitchFamily="34" charset="0"/>
              </a:rPr>
              <a:t>Warranty Service &amp; Logistic Support (RMA)</a:t>
            </a:r>
          </a:p>
          <a:p>
            <a:pPr eaLnBrk="1" hangingPunct="1">
              <a:buFontTx/>
              <a:buNone/>
            </a:pPr>
            <a:endParaRPr lang="en-US" altLang="zh-CN" sz="2200" smtClean="0">
              <a:latin typeface="Calibri" pitchFamily="34" charset="0"/>
              <a:ea typeface="宋体" charset="-122"/>
              <a:cs typeface="Calibri" pitchFamily="34" charset="0"/>
            </a:endParaRPr>
          </a:p>
          <a:p>
            <a:pPr eaLnBrk="1" hangingPunct="1"/>
            <a:r>
              <a:rPr lang="en-US" altLang="zh-CN" sz="2200" smtClean="0">
                <a:latin typeface="Calibri" pitchFamily="34" charset="0"/>
                <a:ea typeface="宋体" charset="-122"/>
                <a:cs typeface="Calibri" pitchFamily="34" charset="0"/>
              </a:rPr>
              <a:t>Fault Analysis Troubleshooting</a:t>
            </a:r>
          </a:p>
          <a:p>
            <a:pPr eaLnBrk="1" hangingPunct="1"/>
            <a:r>
              <a:rPr lang="en-US" altLang="zh-CN" sz="2200" smtClean="0">
                <a:latin typeface="Calibri" pitchFamily="34" charset="0"/>
                <a:ea typeface="宋体" charset="-122"/>
                <a:cs typeface="Calibri" pitchFamily="34" charset="0"/>
              </a:rPr>
              <a:t>Battery Maintenance Service</a:t>
            </a:r>
          </a:p>
          <a:p>
            <a:pPr eaLnBrk="1" hangingPunct="1"/>
            <a:r>
              <a:rPr lang="en-US" altLang="zh-CN" sz="2200" smtClean="0">
                <a:latin typeface="Calibri" pitchFamily="34" charset="0"/>
                <a:ea typeface="宋体" charset="-122"/>
                <a:cs typeface="Calibri" pitchFamily="34" charset="0"/>
              </a:rPr>
              <a:t>Battery Replacement Service</a:t>
            </a:r>
          </a:p>
          <a:p>
            <a:pPr eaLnBrk="1" hangingPunct="1"/>
            <a:r>
              <a:rPr lang="en-US" altLang="zh-CN" sz="2200" smtClean="0">
                <a:latin typeface="Calibri" pitchFamily="34" charset="0"/>
                <a:ea typeface="宋体" charset="-122"/>
                <a:cs typeface="Calibri" pitchFamily="34" charset="0"/>
              </a:rPr>
              <a:t>Battery Disposal Service</a:t>
            </a:r>
            <a:endParaRPr lang="en-SG" altLang="zh-CN" sz="2200" smtClean="0"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pic>
        <p:nvPicPr>
          <p:cNvPr id="23557" name="Picture 4" descr="PEO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221163"/>
            <a:ext cx="1398588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5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5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5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5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5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5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5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5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14530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灯片编号占位符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4521AA4-6C75-45E8-BC5C-5DA68F560C76}" type="slidenum">
              <a:rPr lang="nb-NO" altLang="zh-CN" smtClean="0">
                <a:ea typeface="宋体" charset="-122"/>
              </a:rPr>
              <a:pPr/>
              <a:t>15</a:t>
            </a:fld>
            <a:endParaRPr lang="nb-NO" altLang="zh-CN" sz="1400" smtClean="0">
              <a:ea typeface="宋体" charset="-122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1075"/>
            <a:ext cx="9144000" cy="576263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chemeClr val="accent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What </a:t>
            </a:r>
            <a:r>
              <a:rPr lang="en-US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we can do? Installation and Project Management</a:t>
            </a:r>
            <a:endParaRPr lang="en-SG" altLang="zh-CN" sz="2800" smtClean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42988" y="2060575"/>
            <a:ext cx="3128962" cy="3952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smtClean="0">
                <a:latin typeface="Calibri" pitchFamily="34" charset="0"/>
                <a:ea typeface="宋体" charset="-122"/>
                <a:cs typeface="Calibri" pitchFamily="34" charset="0"/>
              </a:rPr>
              <a:t>Project Installation</a:t>
            </a:r>
            <a:endParaRPr lang="en-SG" altLang="zh-CN" sz="2400" smtClean="0"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 flipH="1" flipV="1">
            <a:off x="5003800" y="2997200"/>
            <a:ext cx="32400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SzPct val="80000"/>
              <a:buFontTx/>
              <a:buChar char="•"/>
            </a:pPr>
            <a:endParaRPr lang="zh-CN" altLang="en-US"/>
          </a:p>
        </p:txBody>
      </p:sp>
      <p:pic>
        <p:nvPicPr>
          <p:cNvPr id="24582" name="Picture 5" descr="P10201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562225"/>
            <a:ext cx="187166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P10201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4295775"/>
            <a:ext cx="247491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 descr="EOS2000-heav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313" y="2562225"/>
            <a:ext cx="187166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024438" y="1981200"/>
            <a:ext cx="3814762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 smtClean="0">
                <a:latin typeface="Calibri" pitchFamily="34" charset="0"/>
                <a:ea typeface="宋体" charset="-122"/>
                <a:cs typeface="Calibri" pitchFamily="34" charset="0"/>
              </a:rPr>
              <a:t>    Engineering Solution</a:t>
            </a:r>
            <a:endParaRPr lang="en-SG" altLang="zh-CN" sz="2400" smtClean="0"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pic>
        <p:nvPicPr>
          <p:cNvPr id="24586" name="Picture 9" descr="P102015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2420938"/>
            <a:ext cx="237648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0" descr="EOS 3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4437063"/>
            <a:ext cx="2592388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build="p"/>
      <p:bldP spid="2458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2"/>
          <p:cNvSpPr>
            <a:spLocks noChangeArrowheads="1"/>
          </p:cNvSpPr>
          <p:nvPr/>
        </p:nvSpPr>
        <p:spPr bwMode="auto">
          <a:xfrm>
            <a:off x="538163" y="1052513"/>
            <a:ext cx="8066087" cy="3384550"/>
          </a:xfrm>
          <a:prstGeom prst="foldedCorner">
            <a:avLst>
              <a:gd name="adj" fmla="val 7282"/>
            </a:avLst>
          </a:prstGeom>
          <a:gradFill rotWithShape="1">
            <a:gsLst>
              <a:gs pos="0">
                <a:srgbClr val="FFCC66"/>
              </a:gs>
              <a:gs pos="50000">
                <a:srgbClr val="FFFFFF"/>
              </a:gs>
              <a:gs pos="100000">
                <a:srgbClr val="FFCC6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-12700" y="188913"/>
            <a:ext cx="8245475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nb-NO" altLang="zh-CN" sz="2400">
                <a:solidFill>
                  <a:schemeClr val="tx1"/>
                </a:solidFill>
                <a:latin typeface="Arial" charset="0"/>
              </a:rPr>
              <a:t>R&amp;D ability</a:t>
            </a:r>
            <a:endParaRPr lang="zh-CN" altLang="en-US" sz="24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539750" y="1052513"/>
            <a:ext cx="8208963" cy="35353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80000"/>
              </a:lnSpc>
              <a:buClr>
                <a:srgbClr val="FF6600"/>
              </a:buClr>
              <a:buSzPct val="80000"/>
              <a:buFont typeface="Wingdings" pitchFamily="2" charset="2"/>
              <a:buChar char="p"/>
              <a:defRPr/>
            </a:pPr>
            <a:r>
              <a:rPr lang="zh-CN" altLang="en-US" sz="1400" b="0">
                <a:solidFill>
                  <a:schemeClr val="tx1"/>
                </a:solidFill>
                <a:latin typeface="Arial" charset="0"/>
                <a:ea typeface="华文细黑" pitchFamily="2" charset="-122"/>
              </a:rPr>
              <a:t> </a:t>
            </a:r>
            <a:r>
              <a:rPr lang="en-US" altLang="zh-CN" sz="1400" b="0">
                <a:solidFill>
                  <a:schemeClr val="tx1"/>
                </a:solidFill>
                <a:latin typeface="Arial" charset="0"/>
              </a:rPr>
              <a:t>Narada R&amp;D center; Academician Expert Workstation; Postdoctoral Research Workstation, National Approval Lab.</a:t>
            </a:r>
            <a:r>
              <a:rPr lang="zh-CN" altLang="en-US" sz="1400" b="0">
                <a:solidFill>
                  <a:schemeClr val="tx1"/>
                </a:solidFill>
                <a:latin typeface="Arial" charset="0"/>
              </a:rPr>
              <a:t>  </a:t>
            </a:r>
            <a:endParaRPr lang="zh-CN" altLang="en-US" sz="1400" b="0">
              <a:solidFill>
                <a:schemeClr val="tx1"/>
              </a:solidFill>
              <a:latin typeface="Arial" charset="0"/>
              <a:ea typeface="华文细黑" pitchFamily="2" charset="-122"/>
            </a:endParaRPr>
          </a:p>
          <a:p>
            <a:pPr>
              <a:lnSpc>
                <a:spcPct val="180000"/>
              </a:lnSpc>
              <a:buClr>
                <a:srgbClr val="FF6600"/>
              </a:buClr>
              <a:buSzPct val="80000"/>
              <a:buFont typeface="Wingdings" pitchFamily="2" charset="2"/>
              <a:buChar char="p"/>
              <a:defRPr/>
            </a:pPr>
            <a:r>
              <a:rPr lang="zh-CN" altLang="en-US" sz="1400" b="0">
                <a:solidFill>
                  <a:schemeClr val="tx1"/>
                </a:solidFill>
                <a:latin typeface="Arial" charset="0"/>
                <a:ea typeface="华文细黑" pitchFamily="2" charset="-122"/>
              </a:rPr>
              <a:t> </a:t>
            </a:r>
            <a:r>
              <a:rPr lang="en-US" altLang="zh-CN" sz="1400" b="0">
                <a:solidFill>
                  <a:schemeClr val="tx1"/>
                </a:solidFill>
                <a:latin typeface="Arial" charset="0"/>
                <a:ea typeface="华文细黑" pitchFamily="2" charset="-122"/>
              </a:rPr>
              <a:t>Narada Research Institute is consisted of Basic research branch, Lithium battery branch, VRLA branch, system integration branch.</a:t>
            </a:r>
            <a:r>
              <a:rPr lang="zh-CN" altLang="en-US" sz="1400" b="0">
                <a:solidFill>
                  <a:schemeClr val="tx1"/>
                </a:solidFill>
                <a:latin typeface="Arial" charset="0"/>
                <a:ea typeface="华文细黑" pitchFamily="2" charset="-122"/>
              </a:rPr>
              <a:t> </a:t>
            </a:r>
          </a:p>
          <a:p>
            <a:pPr>
              <a:lnSpc>
                <a:spcPct val="180000"/>
              </a:lnSpc>
              <a:buClr>
                <a:srgbClr val="FF6600"/>
              </a:buClr>
              <a:buSzPct val="80000"/>
              <a:buFont typeface="Wingdings" pitchFamily="2" charset="2"/>
              <a:buChar char="p"/>
              <a:defRPr/>
            </a:pPr>
            <a:r>
              <a:rPr lang="zh-CN" altLang="en-US" sz="1400" b="0">
                <a:solidFill>
                  <a:schemeClr val="tx1"/>
                </a:solidFill>
                <a:latin typeface="Arial" charset="0"/>
                <a:ea typeface="华文细黑" pitchFamily="2" charset="-122"/>
              </a:rPr>
              <a:t> </a:t>
            </a:r>
            <a:r>
              <a:rPr lang="en-US" altLang="zh-CN" sz="1400" b="0">
                <a:solidFill>
                  <a:schemeClr val="tx1"/>
                </a:solidFill>
                <a:latin typeface="Arial" charset="0"/>
                <a:ea typeface="华文细黑" pitchFamily="2" charset="-122"/>
              </a:rPr>
              <a:t>Strong R&amp;D team with head of academician, total research people 215, among whom is undergraduate/post degree, with which takes 13.9% of all employees.</a:t>
            </a:r>
            <a:endParaRPr lang="zh-CN" altLang="en-US" sz="1400" b="0">
              <a:solidFill>
                <a:schemeClr val="tx1"/>
              </a:solidFill>
              <a:latin typeface="Arial" charset="0"/>
              <a:ea typeface="华文细黑" pitchFamily="2" charset="-122"/>
            </a:endParaRPr>
          </a:p>
          <a:p>
            <a:pPr>
              <a:lnSpc>
                <a:spcPct val="180000"/>
              </a:lnSpc>
              <a:buClr>
                <a:srgbClr val="FF6600"/>
              </a:buClr>
              <a:buSzPct val="80000"/>
              <a:buFont typeface="Wingdings" pitchFamily="2" charset="2"/>
              <a:buChar char="p"/>
              <a:defRPr/>
            </a:pPr>
            <a:r>
              <a:rPr lang="zh-CN" altLang="en-US" sz="1400" b="0">
                <a:solidFill>
                  <a:schemeClr val="tx1"/>
                </a:solidFill>
                <a:latin typeface="Arial" charset="0"/>
                <a:ea typeface="华文细黑" pitchFamily="2" charset="-122"/>
              </a:rPr>
              <a:t> </a:t>
            </a:r>
            <a:r>
              <a:rPr lang="en-GB" altLang="zh-CN" sz="1400" b="0">
                <a:solidFill>
                  <a:schemeClr val="tx1"/>
                </a:solidFill>
                <a:latin typeface="Arial" charset="0"/>
              </a:rPr>
              <a:t>Chief Scientist of Narada</a:t>
            </a:r>
            <a:r>
              <a:rPr lang="en-US" altLang="zh-CN" sz="1400" b="0">
                <a:solidFill>
                  <a:schemeClr val="tx1"/>
                </a:solidFill>
                <a:latin typeface="Arial" charset="0"/>
              </a:rPr>
              <a:t>—Mr. Herbert K. Giess, who is chairman of </a:t>
            </a:r>
            <a:r>
              <a:rPr kumimoji="1" lang="en-GB" altLang="en-US" sz="1400" b="0">
                <a:solidFill>
                  <a:schemeClr val="tx1"/>
                </a:solidFill>
                <a:latin typeface="Arial" charset="0"/>
              </a:rPr>
              <a:t>IEC TC21 Secondary cells and batteries</a:t>
            </a:r>
            <a:r>
              <a:rPr kumimoji="1" lang="en-GB" altLang="zh-CN" sz="1400" b="0">
                <a:solidFill>
                  <a:schemeClr val="tx1"/>
                </a:solidFill>
                <a:latin typeface="Arial" charset="0"/>
              </a:rPr>
              <a:t>; </a:t>
            </a:r>
            <a:r>
              <a:rPr kumimoji="1" lang="en-GB" altLang="en-US" sz="1400" b="0">
                <a:solidFill>
                  <a:schemeClr val="tx1"/>
                </a:solidFill>
                <a:latin typeface="Arial" charset="0"/>
              </a:rPr>
              <a:t>Working group leader for the establishment of the IEC standard for VRLA Batteries  IEC 60896-21 and 22/2003.</a:t>
            </a:r>
            <a:endParaRPr lang="zh-CN" altLang="en-US" sz="14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华文细黑" pitchFamily="2" charset="-122"/>
            </a:endParaRPr>
          </a:p>
        </p:txBody>
      </p:sp>
      <p:pic>
        <p:nvPicPr>
          <p:cNvPr id="86020" name="Picture 4" descr="1381771925_288c17fe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797425"/>
            <a:ext cx="26654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797425"/>
            <a:ext cx="23764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6022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797425"/>
            <a:ext cx="27352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1F7F13-0092-4761-BA5C-82BB0238DFA0}" type="slidenum">
              <a:rPr lang="nb-NO" altLang="zh-CN" smtClean="0">
                <a:ea typeface="宋体" charset="-122"/>
              </a:rPr>
              <a:pPr/>
              <a:t>17</a:t>
            </a:fld>
            <a:endParaRPr lang="nb-NO" altLang="zh-CN" sz="1400" smtClean="0">
              <a:ea typeface="宋体" charset="-122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6372225" cy="719138"/>
          </a:xfrm>
        </p:spPr>
        <p:txBody>
          <a:bodyPr/>
          <a:lstStyle/>
          <a:p>
            <a:pPr eaLnBrk="1" hangingPunct="1"/>
            <a:r>
              <a:rPr lang="en-US" altLang="zh-CN" sz="3200" smtClean="0">
                <a:solidFill>
                  <a:schemeClr val="accent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Why </a:t>
            </a:r>
            <a:r>
              <a:rPr lang="en-US" altLang="zh-CN" sz="32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choose us?</a:t>
            </a:r>
            <a:r>
              <a:rPr lang="zh-CN" altLang="en-US" sz="32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  </a:t>
            </a:r>
            <a:r>
              <a:rPr lang="en-US" altLang="zh-CN" sz="32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Advanced Lab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6119813" cy="1511300"/>
          </a:xfrm>
        </p:spPr>
        <p:txBody>
          <a:bodyPr/>
          <a:lstStyle/>
          <a:p>
            <a:pPr eaLnBrk="1" hangingPunct="1"/>
            <a:r>
              <a:rPr lang="en-US" altLang="zh-CN" sz="2000" b="0" smtClean="0">
                <a:latin typeface="Calibri" pitchFamily="34" charset="0"/>
                <a:ea typeface="宋体" charset="-122"/>
                <a:cs typeface="Calibri" pitchFamily="34" charset="0"/>
              </a:rPr>
              <a:t>CNAS certified First-class lab </a:t>
            </a:r>
          </a:p>
          <a:p>
            <a:pPr eaLnBrk="1" hangingPunct="1"/>
            <a:endParaRPr lang="en-US" altLang="zh-CN" sz="2000" b="0" smtClean="0">
              <a:latin typeface="Calibri" pitchFamily="34" charset="0"/>
              <a:ea typeface="宋体" charset="-122"/>
              <a:cs typeface="Calibri" pitchFamily="34" charset="0"/>
            </a:endParaRPr>
          </a:p>
          <a:p>
            <a:pPr eaLnBrk="1" hangingPunct="1"/>
            <a:r>
              <a:rPr lang="en-US" altLang="zh-CN" sz="2000" b="0" smtClean="0">
                <a:latin typeface="Calibri" pitchFamily="34" charset="0"/>
                <a:ea typeface="宋体" charset="-122"/>
                <a:cs typeface="Calibri" pitchFamily="34" charset="0"/>
              </a:rPr>
              <a:t>Advanced equipment – Over 10 Million RMB investment</a:t>
            </a:r>
          </a:p>
          <a:p>
            <a:pPr eaLnBrk="1" hangingPunct="1"/>
            <a:endParaRPr lang="zh-CN" altLang="en-US" smtClean="0">
              <a:ea typeface="宋体" charset="-122"/>
              <a:cs typeface="Calibri" pitchFamily="34" charset="0"/>
            </a:endParaRPr>
          </a:p>
        </p:txBody>
      </p:sp>
      <p:pic>
        <p:nvPicPr>
          <p:cNvPr id="2048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5084763"/>
            <a:ext cx="24114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981075"/>
            <a:ext cx="23764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2997200"/>
            <a:ext cx="23764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3463"/>
            <a:ext cx="3024188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32138" y="3573463"/>
            <a:ext cx="33845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EDEB0E8-5539-4274-9CBC-3356FCF79A1B}" type="slidenum">
              <a:rPr lang="nb-NO" altLang="zh-CN" smtClean="0">
                <a:ea typeface="宋体" charset="-122"/>
              </a:rPr>
              <a:pPr/>
              <a:t>18</a:t>
            </a:fld>
            <a:endParaRPr lang="nb-NO" altLang="zh-CN" sz="1400" smtClean="0">
              <a:ea typeface="宋体" charset="-122"/>
            </a:endParaRPr>
          </a:p>
        </p:txBody>
      </p:sp>
      <p:sp>
        <p:nvSpPr>
          <p:cNvPr id="90114" name="Slide Number Placeholder 1"/>
          <p:cNvSpPr txBox="1">
            <a:spLocks noGrp="1"/>
          </p:cNvSpPr>
          <p:nvPr/>
        </p:nvSpPr>
        <p:spPr bwMode="auto">
          <a:xfrm>
            <a:off x="8172450" y="632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752AF4C1-7C15-4F4C-B4E8-4170C03BCF22}" type="slidenum">
              <a:rPr lang="nb-NO" altLang="zh-CN" sz="1200" b="0">
                <a:solidFill>
                  <a:srgbClr val="999999"/>
                </a:solidFill>
              </a:rPr>
              <a:pPr algn="r" eaLnBrk="0" hangingPunct="0"/>
              <a:t>18</a:t>
            </a:fld>
            <a:endParaRPr lang="nb-NO" altLang="zh-CN" sz="1400" b="0">
              <a:solidFill>
                <a:srgbClr val="999999"/>
              </a:solidFill>
            </a:endParaRPr>
          </a:p>
        </p:txBody>
      </p:sp>
      <p:pic>
        <p:nvPicPr>
          <p:cNvPr id="26628" name="Picture 6" descr="ISO9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1571625"/>
            <a:ext cx="22907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2"/>
          <p:cNvSpPr>
            <a:spLocks noChangeArrowheads="1"/>
          </p:cNvSpPr>
          <p:nvPr/>
        </p:nvSpPr>
        <p:spPr bwMode="auto">
          <a:xfrm>
            <a:off x="9906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nb-NO" altLang="nn-NO" sz="3000">
              <a:solidFill>
                <a:schemeClr val="bg1"/>
              </a:solidFill>
            </a:endParaRP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71438" y="549275"/>
            <a:ext cx="9144001" cy="935038"/>
          </a:xfrm>
          <a:solidFill>
            <a:schemeClr val="bg1">
              <a:alpha val="25098"/>
            </a:schemeClr>
          </a:solidFill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chemeClr val="accent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Why </a:t>
            </a:r>
            <a:r>
              <a:rPr lang="en-US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choose us?</a:t>
            </a:r>
            <a:r>
              <a:rPr lang="zh-CN" altLang="en-US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  </a:t>
            </a:r>
            <a:r>
              <a:rPr lang="en-US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Premium Quality Assurance</a:t>
            </a:r>
            <a:endParaRPr lang="en-US" altLang="zh-CN" sz="2800" smtClean="0">
              <a:solidFill>
                <a:schemeClr val="tx1"/>
              </a:solidFill>
              <a:latin typeface="Arial Unicode MS"/>
              <a:ea typeface="宋体" charset="-122"/>
              <a:cs typeface="Calibri" pitchFamily="34" charset="0"/>
            </a:endParaRP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395288" y="1700213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180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  <a:t>ISO9001 </a:t>
            </a:r>
            <a:br>
              <a:rPr lang="en-US" altLang="zh-CN" sz="180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</a:br>
            <a:r>
              <a:rPr lang="en-US" altLang="zh-CN" sz="1800" b="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  <a:t>by TUV</a:t>
            </a:r>
          </a:p>
        </p:txBody>
      </p:sp>
      <p:pic>
        <p:nvPicPr>
          <p:cNvPr id="26632" name="Picture 4" descr="ISO140001-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3913" y="1716088"/>
            <a:ext cx="26479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357188" y="2395538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160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  <a:t>ISO14001</a:t>
            </a:r>
            <a:br>
              <a:rPr lang="en-US" altLang="zh-CN" sz="160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</a:br>
            <a:r>
              <a:rPr lang="en-US" altLang="zh-CN" sz="1600" b="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  <a:t>by</a:t>
            </a:r>
            <a:r>
              <a:rPr lang="en-US" altLang="zh-CN" sz="1600" b="0">
                <a:solidFill>
                  <a:schemeClr val="bg1"/>
                </a:solidFill>
                <a:latin typeface="Calibri" pitchFamily="34" charset="0"/>
                <a:ea typeface="Arial Unicode MS"/>
                <a:cs typeface="Calibri" pitchFamily="34" charset="0"/>
              </a:rPr>
              <a:t> </a:t>
            </a:r>
            <a:r>
              <a:rPr lang="en-US" altLang="zh-CN" sz="1600" b="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  <a:t>DNV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357188" y="318135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160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  <a:t>OHSAS18001</a:t>
            </a:r>
            <a:r>
              <a:rPr lang="en-US" altLang="zh-CN" sz="1600" b="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  <a:t/>
            </a:r>
            <a:br>
              <a:rPr lang="en-US" altLang="zh-CN" sz="1600" b="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</a:br>
            <a:r>
              <a:rPr lang="en-US" altLang="zh-CN" sz="1600" b="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  <a:t>by</a:t>
            </a:r>
            <a:r>
              <a:rPr lang="en-US" altLang="zh-CN" sz="1600" b="0">
                <a:solidFill>
                  <a:schemeClr val="bg1"/>
                </a:solidFill>
                <a:latin typeface="Calibri" pitchFamily="34" charset="0"/>
                <a:ea typeface="Arial Unicode MS"/>
                <a:cs typeface="Calibri" pitchFamily="34" charset="0"/>
              </a:rPr>
              <a:t> </a:t>
            </a:r>
            <a:r>
              <a:rPr lang="en-US" altLang="zh-CN" sz="1600" b="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  <a:t>DNV</a:t>
            </a:r>
          </a:p>
        </p:txBody>
      </p:sp>
      <p:pic>
        <p:nvPicPr>
          <p:cNvPr id="26635" name="Picture 12" descr="OHSAS18000英文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84638" y="2219325"/>
            <a:ext cx="24717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357188" y="3971925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CN" sz="160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  <a:t>TL-9000 </a:t>
            </a:r>
            <a:br>
              <a:rPr lang="en-US" altLang="zh-CN" sz="160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</a:br>
            <a:r>
              <a:rPr lang="en-US" altLang="zh-CN" sz="1600" b="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  <a:t>by DNV</a:t>
            </a:r>
          </a:p>
        </p:txBody>
      </p:sp>
      <p:pic>
        <p:nvPicPr>
          <p:cNvPr id="26637" name="Picture 17" descr="ISO9001&amp;TL90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0900" y="2651125"/>
            <a:ext cx="25257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5" descr="SA8000E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0038" y="2940050"/>
            <a:ext cx="23431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Rectangle 16"/>
          <p:cNvSpPr>
            <a:spLocks noChangeArrowheads="1"/>
          </p:cNvSpPr>
          <p:nvPr/>
        </p:nvSpPr>
        <p:spPr bwMode="auto">
          <a:xfrm>
            <a:off x="357188" y="4589463"/>
            <a:ext cx="2449512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160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  <a:t>SA8000</a:t>
            </a:r>
            <a:r>
              <a:rPr lang="en-US" altLang="zh-CN" sz="1600" b="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  <a:t> </a:t>
            </a:r>
            <a:br>
              <a:rPr lang="en-US" altLang="zh-CN" sz="1600" b="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</a:br>
            <a:r>
              <a:rPr lang="en-US" altLang="zh-CN" sz="1600" b="0">
                <a:solidFill>
                  <a:schemeClr val="tx1"/>
                </a:solidFill>
                <a:latin typeface="Calibri" pitchFamily="34" charset="0"/>
                <a:ea typeface="Arial Unicode MS"/>
                <a:cs typeface="Calibri" pitchFamily="34" charset="0"/>
              </a:rPr>
              <a:t>by BUREAU VERITAS</a:t>
            </a:r>
          </a:p>
        </p:txBody>
      </p:sp>
      <p:pic>
        <p:nvPicPr>
          <p:cNvPr id="26640" name="Picture 15" descr="green-earth"/>
          <p:cNvPicPr>
            <a:picLocks noChangeAspect="1" noChangeArrowheads="1"/>
          </p:cNvPicPr>
          <p:nvPr/>
        </p:nvPicPr>
        <p:blipFill>
          <a:blip r:embed="rId8">
            <a:lum bright="-4000" contrast="-6000"/>
          </a:blip>
          <a:srcRect/>
          <a:stretch>
            <a:fillRect/>
          </a:stretch>
        </p:blipFill>
        <p:spPr bwMode="auto">
          <a:xfrm>
            <a:off x="179388" y="5689600"/>
            <a:ext cx="12255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/>
      <p:bldP spid="26633" grpId="0"/>
      <p:bldP spid="26634" grpId="0"/>
      <p:bldP spid="26636" grpId="0"/>
      <p:bldP spid="266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2C604A-FF4D-42B8-837C-545D256D8F42}" type="slidenum">
              <a:rPr lang="nb-NO" altLang="zh-CN" smtClean="0">
                <a:ea typeface="宋体" charset="-122"/>
              </a:rPr>
              <a:pPr/>
              <a:t>19</a:t>
            </a:fld>
            <a:endParaRPr lang="nb-NO" altLang="zh-CN" sz="1400" smtClean="0">
              <a:ea typeface="宋体" charset="-122"/>
            </a:endParaRPr>
          </a:p>
        </p:txBody>
      </p:sp>
      <p:sp>
        <p:nvSpPr>
          <p:cNvPr id="92162" name="Slide Number Placeholder 3"/>
          <p:cNvSpPr txBox="1">
            <a:spLocks noGrp="1"/>
          </p:cNvSpPr>
          <p:nvPr/>
        </p:nvSpPr>
        <p:spPr bwMode="auto">
          <a:xfrm>
            <a:off x="8172450" y="632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44AE78BC-60D5-4F1F-8D91-55504D206D95}" type="slidenum">
              <a:rPr lang="nb-NO" altLang="zh-CN" sz="1200" b="0">
                <a:solidFill>
                  <a:srgbClr val="999999"/>
                </a:solidFill>
              </a:rPr>
              <a:pPr algn="r" eaLnBrk="0" hangingPunct="0"/>
              <a:t>19</a:t>
            </a:fld>
            <a:endParaRPr lang="nb-NO" altLang="zh-CN" sz="1400" b="0">
              <a:solidFill>
                <a:srgbClr val="999999"/>
              </a:solidFill>
            </a:endParaRPr>
          </a:p>
        </p:txBody>
      </p:sp>
      <p:pic>
        <p:nvPicPr>
          <p:cNvPr id="29700" name="Picture 2" descr="400_F_9160638_qUAYO0Lsxf6FgOVF0JtDZaNWb1itV04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292600"/>
            <a:ext cx="3097213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"/>
            <a:ext cx="8343900" cy="1143000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chemeClr val="accent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Why </a:t>
            </a:r>
            <a:r>
              <a:rPr lang="en-US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choose us?</a:t>
            </a:r>
            <a:r>
              <a:rPr lang="zh-CN" altLang="en-US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  </a:t>
            </a:r>
            <a:r>
              <a:rPr lang="en-US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Premium quality management</a:t>
            </a:r>
            <a:endParaRPr lang="zh-CN" altLang="en-US" sz="2800" smtClean="0">
              <a:latin typeface="Arial Unicode MS"/>
              <a:ea typeface="宋体" charset="-122"/>
              <a:cs typeface="Calibri" pitchFamily="34" charset="0"/>
            </a:endParaRP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773238"/>
            <a:ext cx="7772400" cy="4114800"/>
          </a:xfrm>
        </p:spPr>
        <p:txBody>
          <a:bodyPr/>
          <a:lstStyle/>
          <a:p>
            <a:pPr eaLnBrk="1" hangingPunct="1"/>
            <a:endParaRPr lang="en-US" altLang="zh-CN" sz="2000" smtClean="0">
              <a:latin typeface="Arial Unicode MS"/>
              <a:ea typeface="Arial Unicode MS"/>
              <a:cs typeface="Arial Unicode MS"/>
            </a:endParaRPr>
          </a:p>
          <a:p>
            <a:pPr eaLnBrk="1" hangingPunct="1">
              <a:buFontTx/>
              <a:buNone/>
            </a:pPr>
            <a:r>
              <a:rPr lang="en-US" altLang="zh-CN" sz="2000" b="0" smtClean="0">
                <a:latin typeface="Calibri" pitchFamily="34" charset="0"/>
                <a:ea typeface="Arial Unicode MS"/>
                <a:cs typeface="Calibri" pitchFamily="34" charset="0"/>
              </a:rPr>
              <a:t>	Mr.HAGIMORI HAJIME</a:t>
            </a:r>
          </a:p>
          <a:p>
            <a:pPr eaLnBrk="1" hangingPunct="1">
              <a:buFontTx/>
              <a:buNone/>
            </a:pPr>
            <a:r>
              <a:rPr lang="en-US" altLang="zh-CN" sz="2000" b="0" smtClean="0">
                <a:latin typeface="Calibri" pitchFamily="34" charset="0"/>
                <a:ea typeface="Arial Unicode MS"/>
                <a:cs typeface="Calibri" pitchFamily="34" charset="0"/>
              </a:rPr>
              <a:t>	– Head of quality management</a:t>
            </a:r>
          </a:p>
          <a:p>
            <a:pPr eaLnBrk="1" hangingPunct="1">
              <a:buFontTx/>
              <a:buNone/>
            </a:pPr>
            <a:r>
              <a:rPr lang="en-US" altLang="zh-CN" sz="2000" b="0" smtClean="0">
                <a:latin typeface="Calibri" pitchFamily="34" charset="0"/>
                <a:ea typeface="Arial Unicode MS"/>
                <a:cs typeface="Calibri" pitchFamily="34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zh-CN" sz="2000" b="0" smtClean="0">
                <a:latin typeface="Calibri" pitchFamily="34" charset="0"/>
                <a:ea typeface="Arial Unicode MS"/>
                <a:cs typeface="Calibri" pitchFamily="34" charset="0"/>
              </a:rPr>
              <a:t>--	42 years experience of quality management </a:t>
            </a:r>
          </a:p>
          <a:p>
            <a:pPr eaLnBrk="1" hangingPunct="1">
              <a:buFontTx/>
              <a:buNone/>
            </a:pPr>
            <a:r>
              <a:rPr lang="en-US" altLang="zh-CN" sz="2000" b="0" smtClean="0">
                <a:latin typeface="Calibri" pitchFamily="34" charset="0"/>
                <a:ea typeface="Arial Unicode MS"/>
                <a:cs typeface="Calibri" pitchFamily="34" charset="0"/>
              </a:rPr>
              <a:t>	in </a:t>
            </a:r>
            <a:r>
              <a:rPr lang="en-US" altLang="zh-CN" sz="2000" b="0" smtClean="0">
                <a:solidFill>
                  <a:srgbClr val="FF0000"/>
                </a:solidFill>
                <a:latin typeface="Calibri" pitchFamily="34" charset="0"/>
                <a:ea typeface="Arial Unicode MS"/>
                <a:cs typeface="Calibri" pitchFamily="34" charset="0"/>
              </a:rPr>
              <a:t>Toyota TPS system</a:t>
            </a:r>
          </a:p>
          <a:p>
            <a:pPr eaLnBrk="1" hangingPunct="1">
              <a:buFontTx/>
              <a:buNone/>
            </a:pPr>
            <a:r>
              <a:rPr lang="en-US" altLang="zh-CN" sz="2000" smtClean="0">
                <a:latin typeface="Calibri" pitchFamily="34" charset="0"/>
                <a:ea typeface="Arial Unicode MS"/>
                <a:cs typeface="Calibri" pitchFamily="34" charset="0"/>
              </a:rPr>
              <a:t>      </a:t>
            </a:r>
          </a:p>
          <a:p>
            <a:pPr eaLnBrk="1" hangingPunct="1">
              <a:buFontTx/>
              <a:buNone/>
            </a:pPr>
            <a:r>
              <a:rPr lang="en-US" altLang="zh-CN" sz="2000" b="0" smtClean="0">
                <a:latin typeface="Calibri" pitchFamily="34" charset="0"/>
                <a:ea typeface="Arial Unicode MS"/>
                <a:cs typeface="Calibri" pitchFamily="34" charset="0"/>
              </a:rPr>
              <a:t>-- 	</a:t>
            </a:r>
            <a:r>
              <a:rPr lang="en-US" altLang="zh-CN" sz="2000" b="0" smtClean="0">
                <a:solidFill>
                  <a:srgbClr val="FF0000"/>
                </a:solidFill>
                <a:latin typeface="Calibri" pitchFamily="34" charset="0"/>
                <a:ea typeface="Arial Unicode MS"/>
                <a:cs typeface="Calibri" pitchFamily="34" charset="0"/>
              </a:rPr>
              <a:t>NPS, Narada Production System </a:t>
            </a:r>
          </a:p>
          <a:p>
            <a:pPr eaLnBrk="1" hangingPunct="1">
              <a:buFontTx/>
              <a:buNone/>
            </a:pPr>
            <a:r>
              <a:rPr lang="en-US" altLang="zh-CN" sz="2000" b="0" smtClean="0">
                <a:latin typeface="Calibri" pitchFamily="34" charset="0"/>
                <a:ea typeface="Arial Unicode MS"/>
                <a:cs typeface="Calibri" pitchFamily="34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zh-CN" sz="2000" smtClean="0">
                <a:latin typeface="Calibri" pitchFamily="34" charset="0"/>
                <a:ea typeface="Arial Unicode MS"/>
                <a:cs typeface="Calibri" pitchFamily="34" charset="0"/>
              </a:rPr>
              <a:t>	</a:t>
            </a:r>
            <a:endParaRPr lang="en-US" altLang="zh-CN" sz="2000" smtClean="0">
              <a:latin typeface="Arial Unicode MS"/>
              <a:ea typeface="Arial Unicode MS"/>
              <a:cs typeface="Arial Unicode MS"/>
            </a:endParaRPr>
          </a:p>
          <a:p>
            <a:pPr eaLnBrk="1" hangingPunct="1">
              <a:buFontTx/>
              <a:buNone/>
            </a:pPr>
            <a:r>
              <a:rPr lang="en-US" altLang="zh-CN" sz="2000" smtClean="0">
                <a:latin typeface="Arial Unicode MS"/>
                <a:ea typeface="Arial Unicode MS"/>
                <a:cs typeface="Arial Unicode MS"/>
              </a:rPr>
              <a:t>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747838"/>
            <a:ext cx="2232025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7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7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7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8164C56-95B9-44FD-84AA-1974D00DDAF5}" type="slidenum">
              <a:rPr lang="nb-NO" altLang="zh-CN" smtClean="0">
                <a:ea typeface="宋体" charset="-122"/>
              </a:rPr>
              <a:pPr/>
              <a:t>2</a:t>
            </a:fld>
            <a:endParaRPr lang="nb-NO" altLang="zh-CN" sz="1400" smtClean="0">
              <a:ea typeface="宋体" charset="-122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933268" y="1194511"/>
            <a:ext cx="2792930" cy="40844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>
                <a:lumMod val="20000"/>
                <a:lumOff val="80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altLang="zh-CN" sz="2400" b="0" dirty="0">
                <a:solidFill>
                  <a:schemeClr val="tx1"/>
                </a:solidFill>
                <a:ea typeface="宋体" pitchFamily="2" charset="-122"/>
              </a:rPr>
              <a:t> </a:t>
            </a:r>
            <a:r>
              <a:rPr kumimoji="1" lang="en-US" altLang="zh-CN" sz="2400" dirty="0" err="1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Narada</a:t>
            </a:r>
            <a:r>
              <a:rPr kumimoji="1" lang="en-US" altLang="zh-CN" sz="2400" dirty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Holdings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79388" y="2636838"/>
            <a:ext cx="1008062" cy="9366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1600">
                <a:solidFill>
                  <a:schemeClr val="tx2"/>
                </a:solidFill>
                <a:latin typeface="Calibri" pitchFamily="34" charset="0"/>
              </a:rPr>
              <a:t>Property</a:t>
            </a:r>
          </a:p>
          <a:p>
            <a:pPr algn="ctr"/>
            <a:r>
              <a:rPr kumimoji="1" lang="en-US" altLang="zh-CN" sz="1600">
                <a:solidFill>
                  <a:schemeClr val="tx2"/>
                </a:solidFill>
                <a:latin typeface="Calibri" pitchFamily="34" charset="0"/>
              </a:rPr>
              <a:t>&amp; Hotels</a:t>
            </a:r>
            <a:endParaRPr kumimoji="1" lang="en-GB" altLang="zh-CN" sz="16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474788" y="2636838"/>
            <a:ext cx="1223962" cy="9366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GB" altLang="zh-CN" sz="1600">
                <a:solidFill>
                  <a:schemeClr val="tx2"/>
                </a:solidFill>
                <a:latin typeface="Calibri" pitchFamily="34" charset="0"/>
              </a:rPr>
              <a:t>Civil</a:t>
            </a:r>
          </a:p>
          <a:p>
            <a:pPr algn="ctr"/>
            <a:r>
              <a:rPr kumimoji="1" lang="en-GB" altLang="zh-CN" sz="1600">
                <a:solidFill>
                  <a:schemeClr val="tx2"/>
                </a:solidFill>
                <a:latin typeface="Calibri" pitchFamily="34" charset="0"/>
              </a:rPr>
              <a:t>Engineering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4498975" y="2565400"/>
            <a:ext cx="1223963" cy="9366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1600">
                <a:solidFill>
                  <a:schemeClr val="tx2"/>
                </a:solidFill>
                <a:latin typeface="Calibri" pitchFamily="34" charset="0"/>
              </a:rPr>
              <a:t>Network</a:t>
            </a:r>
          </a:p>
          <a:p>
            <a:pPr algn="ctr"/>
            <a:r>
              <a:rPr kumimoji="1" lang="en-US" altLang="zh-CN" sz="1600">
                <a:solidFill>
                  <a:schemeClr val="tx2"/>
                </a:solidFill>
                <a:latin typeface="Calibri" pitchFamily="34" charset="0"/>
              </a:rPr>
              <a:t>Cabling</a:t>
            </a:r>
            <a:endParaRPr lang="en-GB" altLang="zh-CN" sz="16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6011863" y="2565400"/>
            <a:ext cx="1223962" cy="9366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zh-CN" sz="1600">
                <a:solidFill>
                  <a:schemeClr val="tx2"/>
                </a:solidFill>
                <a:latin typeface="Calibri" pitchFamily="34" charset="0"/>
              </a:rPr>
              <a:t>Financial</a:t>
            </a:r>
          </a:p>
          <a:p>
            <a:pPr algn="ctr"/>
            <a:r>
              <a:rPr kumimoji="1" lang="en-US" altLang="zh-CN" sz="1600">
                <a:solidFill>
                  <a:schemeClr val="tx2"/>
                </a:solidFill>
                <a:latin typeface="Calibri" pitchFamily="34" charset="0"/>
              </a:rPr>
              <a:t>Services</a:t>
            </a:r>
            <a:endParaRPr kumimoji="1" lang="en-GB" altLang="zh-CN" sz="16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 flipV="1">
            <a:off x="682625" y="2133600"/>
            <a:ext cx="7416800" cy="714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682625" y="2205038"/>
            <a:ext cx="1588" cy="3603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2" name="Line 9"/>
          <p:cNvSpPr>
            <a:spLocks noChangeShapeType="1"/>
          </p:cNvSpPr>
          <p:nvPr/>
        </p:nvSpPr>
        <p:spPr bwMode="auto">
          <a:xfrm>
            <a:off x="2195513" y="2276475"/>
            <a:ext cx="1587" cy="36036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3" name="Line 10"/>
          <p:cNvSpPr>
            <a:spLocks noChangeShapeType="1"/>
          </p:cNvSpPr>
          <p:nvPr/>
        </p:nvSpPr>
        <p:spPr bwMode="auto">
          <a:xfrm>
            <a:off x="3635375" y="2205038"/>
            <a:ext cx="1588" cy="3603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4" name="Line 11"/>
          <p:cNvSpPr>
            <a:spLocks noChangeShapeType="1"/>
          </p:cNvSpPr>
          <p:nvPr/>
        </p:nvSpPr>
        <p:spPr bwMode="auto">
          <a:xfrm>
            <a:off x="5003800" y="2133600"/>
            <a:ext cx="1588" cy="431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5" name="Line 12"/>
          <p:cNvSpPr>
            <a:spLocks noChangeShapeType="1"/>
          </p:cNvSpPr>
          <p:nvPr/>
        </p:nvSpPr>
        <p:spPr bwMode="auto">
          <a:xfrm>
            <a:off x="6588125" y="2133600"/>
            <a:ext cx="1588" cy="431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>
            <a:off x="4283075" y="1773238"/>
            <a:ext cx="1588" cy="36036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7" name="Rectangle 14"/>
          <p:cNvSpPr>
            <a:spLocks noChangeArrowheads="1"/>
          </p:cNvSpPr>
          <p:nvPr/>
        </p:nvSpPr>
        <p:spPr bwMode="auto">
          <a:xfrm>
            <a:off x="2914650" y="2709863"/>
            <a:ext cx="1223963" cy="936625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>
                <a:lumMod val="60000"/>
                <a:lumOff val="40000"/>
              </a:schemeClr>
            </a:extrusionClr>
          </a:sp3d>
        </p:spPr>
        <p:txBody>
          <a:bodyPr wrap="none" anchor="ctr">
            <a:flatTx/>
          </a:bodyPr>
          <a:lstStyle/>
          <a:p>
            <a:pPr algn="ctr">
              <a:defRPr/>
            </a:pPr>
            <a:r>
              <a:rPr kumimoji="1" lang="en-US" altLang="zh-CN" sz="16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Chemical </a:t>
            </a:r>
          </a:p>
          <a:p>
            <a:pPr algn="ctr">
              <a:defRPr/>
            </a:pPr>
            <a:r>
              <a:rPr kumimoji="1" lang="en-US" altLang="zh-CN" sz="16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Power </a:t>
            </a:r>
          </a:p>
          <a:p>
            <a:pPr algn="ctr">
              <a:defRPr/>
            </a:pPr>
            <a:r>
              <a:rPr kumimoji="1" lang="en-US" altLang="zh-CN" sz="1600" dirty="0">
                <a:solidFill>
                  <a:schemeClr val="tx2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Industry</a:t>
            </a:r>
            <a:endParaRPr lang="en-GB" altLang="zh-CN" sz="1600" b="0" dirty="0">
              <a:solidFill>
                <a:schemeClr val="tx1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</p:txBody>
      </p:sp>
      <p:sp>
        <p:nvSpPr>
          <p:cNvPr id="8208" name="Text Box 15"/>
          <p:cNvSpPr txBox="1">
            <a:spLocks noChangeArrowheads="1"/>
          </p:cNvSpPr>
          <p:nvPr/>
        </p:nvSpPr>
        <p:spPr bwMode="auto">
          <a:xfrm>
            <a:off x="827088" y="4294188"/>
            <a:ext cx="60960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000">
                <a:solidFill>
                  <a:schemeClr val="tx2"/>
                </a:solidFill>
              </a:rPr>
              <a:t>                      </a:t>
            </a:r>
            <a:r>
              <a:rPr kumimoji="1" lang="en-US" altLang="zh-CN" sz="2400">
                <a:solidFill>
                  <a:schemeClr val="tx2"/>
                </a:solidFill>
                <a:latin typeface="Calibri" pitchFamily="34" charset="0"/>
              </a:rPr>
              <a:t>Power Source Co., Ltd.</a:t>
            </a:r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>
            <a:off x="3635375" y="3717925"/>
            <a:ext cx="1588" cy="50323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0" name="Rectangle 17"/>
          <p:cNvSpPr>
            <a:spLocks noChangeArrowheads="1"/>
          </p:cNvSpPr>
          <p:nvPr/>
        </p:nvSpPr>
        <p:spPr bwMode="auto">
          <a:xfrm>
            <a:off x="0" y="188913"/>
            <a:ext cx="3203575" cy="863600"/>
          </a:xfrm>
          <a:prstGeom prst="rect">
            <a:avLst/>
          </a:prstGeom>
          <a:solidFill>
            <a:schemeClr val="bg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US" altLang="zh-CN">
                <a:solidFill>
                  <a:schemeClr val="accent1"/>
                </a:solidFill>
                <a:latin typeface="Calibri" pitchFamily="34" charset="0"/>
              </a:rPr>
              <a:t>Who </a:t>
            </a:r>
            <a:r>
              <a:rPr lang="en-US" altLang="zh-CN">
                <a:solidFill>
                  <a:schemeClr val="tx1"/>
                </a:solidFill>
                <a:latin typeface="Calibri" pitchFamily="34" charset="0"/>
              </a:rPr>
              <a:t>we are?    </a:t>
            </a:r>
            <a:r>
              <a:rPr lang="en-US" altLang="zh-CN" b="0">
                <a:solidFill>
                  <a:schemeClr val="tx1"/>
                </a:solidFill>
                <a:latin typeface="Calibri" pitchFamily="34" charset="0"/>
              </a:rPr>
              <a:t>The Background</a:t>
            </a:r>
            <a:endParaRPr lang="en-US" altLang="zh-CN" sz="30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11" name="Line 18"/>
          <p:cNvSpPr>
            <a:spLocks noChangeShapeType="1"/>
          </p:cNvSpPr>
          <p:nvPr/>
        </p:nvSpPr>
        <p:spPr bwMode="auto">
          <a:xfrm>
            <a:off x="8099425" y="2133600"/>
            <a:ext cx="1588" cy="431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8212" name="Picture 19" descr="Narada found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8700" y="2349500"/>
            <a:ext cx="129698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0" descr="NARADA LOGO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contrast="64000"/>
          </a:blip>
          <a:srcRect/>
          <a:stretch>
            <a:fillRect/>
          </a:stretch>
        </p:blipFill>
        <p:spPr bwMode="auto">
          <a:xfrm>
            <a:off x="1330325" y="4365625"/>
            <a:ext cx="1944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334125" y="3573463"/>
            <a:ext cx="2520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80000"/>
              <a:buFontTx/>
              <a:buChar char="•"/>
            </a:pPr>
            <a:r>
              <a:rPr lang="en-US" altLang="zh-CN" sz="1200" b="0">
                <a:latin typeface="Arial" charset="0"/>
                <a:cs typeface="Arial" charset="0"/>
                <a:hlinkClick r:id="rId5"/>
              </a:rPr>
              <a:t>http://www.naradafoundation.org</a:t>
            </a:r>
            <a:endParaRPr lang="zh-CN" altLang="en-US" sz="1200" b="0">
              <a:latin typeface="Arial" charset="0"/>
              <a:cs typeface="Arial" charset="0"/>
            </a:endParaRPr>
          </a:p>
        </p:txBody>
      </p:sp>
      <p:pic>
        <p:nvPicPr>
          <p:cNvPr id="19480" name="Picture 5" descr="IMG_37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39975" y="4797425"/>
            <a:ext cx="266382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1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allAtOnce" animBg="1"/>
      <p:bldP spid="8197" grpId="0" build="allAtOnce" animBg="1"/>
      <p:bldP spid="8198" grpId="0" build="allAtOnce" animBg="1"/>
      <p:bldP spid="8199" grpId="0" build="allAtOnce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build="allAtOnce" animBg="1"/>
      <p:bldP spid="8208" grpId="0" animBg="1"/>
      <p:bldP spid="8209" grpId="0" animBg="1"/>
      <p:bldP spid="8210" grpId="0" build="allAtOnce" animBg="1"/>
      <p:bldP spid="8211" grpId="0" animBg="1"/>
      <p:bldP spid="2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0BB94BB-25AD-4568-9CBA-1A0D11AB0F92}" type="slidenum">
              <a:rPr lang="nb-NO" altLang="zh-CN" smtClean="0">
                <a:ea typeface="宋体" charset="-122"/>
              </a:rPr>
              <a:pPr/>
              <a:t>20</a:t>
            </a:fld>
            <a:endParaRPr lang="nb-NO" altLang="zh-CN" sz="1400" smtClean="0">
              <a:ea typeface="宋体" charset="-122"/>
            </a:endParaRPr>
          </a:p>
        </p:txBody>
      </p:sp>
      <p:sp>
        <p:nvSpPr>
          <p:cNvPr id="1521668" name="Rectangle 4"/>
          <p:cNvSpPr>
            <a:spLocks noChangeArrowheads="1"/>
          </p:cNvSpPr>
          <p:nvPr/>
        </p:nvSpPr>
        <p:spPr bwMode="auto">
          <a:xfrm>
            <a:off x="0" y="1989138"/>
            <a:ext cx="4140200" cy="1295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altLang="zh-CN" sz="1600">
                <a:solidFill>
                  <a:schemeClr val="tx1"/>
                </a:solidFill>
              </a:rPr>
              <a:t>Total employee number: 2912</a:t>
            </a:r>
            <a:r>
              <a:rPr lang="en-US" altLang="zh-CN" sz="1600" b="0">
                <a:solidFill>
                  <a:schemeClr val="tx1"/>
                </a:solidFill>
                <a:latin typeface="Arial" charset="0"/>
              </a:rPr>
              <a:t> </a:t>
            </a:r>
            <a:endParaRPr lang="en-US" altLang="zh-CN" sz="1600">
              <a:solidFill>
                <a:schemeClr val="tx1"/>
              </a:solidFill>
              <a:latin typeface="Arial Narrow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•"/>
            </a:pPr>
            <a:r>
              <a:rPr lang="en-GB" altLang="zh-CN" sz="1600" b="0">
                <a:solidFill>
                  <a:schemeClr val="tx1"/>
                </a:solidFill>
              </a:rPr>
              <a:t>134     Masters Graduates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•"/>
            </a:pPr>
            <a:r>
              <a:rPr lang="en-GB" altLang="zh-CN" sz="1600" b="0">
                <a:solidFill>
                  <a:schemeClr val="tx1"/>
                </a:solidFill>
              </a:rPr>
              <a:t>462     Graduates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•"/>
            </a:pPr>
            <a:r>
              <a:rPr lang="en-GB" altLang="zh-CN" sz="1600" b="0">
                <a:solidFill>
                  <a:schemeClr val="tx1"/>
                </a:solidFill>
              </a:rPr>
              <a:t>2214   Skilled workers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SzPct val="80000"/>
              <a:buFontTx/>
              <a:buBlip>
                <a:blip r:embed="rId3"/>
              </a:buBlip>
            </a:pPr>
            <a:r>
              <a:rPr lang="en-US" altLang="zh-CN" sz="1600" b="0">
                <a:solidFill>
                  <a:schemeClr val="tx1"/>
                </a:solidFill>
              </a:rPr>
              <a:t>102     Auxiliary person</a:t>
            </a:r>
            <a:r>
              <a:rPr lang="en-US" altLang="zh-CN" sz="1800" b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21669" name="Picture 5" descr="employee-benefi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500438"/>
            <a:ext cx="28289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692150"/>
            <a:ext cx="8343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SzPct val="80000"/>
            </a:pPr>
            <a:r>
              <a:rPr lang="en-US" altLang="zh-CN">
                <a:solidFill>
                  <a:schemeClr val="accent1"/>
                </a:solidFill>
                <a:latin typeface="Calibri" pitchFamily="34" charset="0"/>
              </a:rPr>
              <a:t>Why </a:t>
            </a:r>
            <a:r>
              <a:rPr lang="en-US" altLang="zh-CN">
                <a:solidFill>
                  <a:schemeClr val="tx1"/>
                </a:solidFill>
                <a:latin typeface="Calibri" pitchFamily="34" charset="0"/>
              </a:rPr>
              <a:t>choose us?</a:t>
            </a:r>
            <a:r>
              <a:rPr lang="zh-CN" altLang="en-US">
                <a:solidFill>
                  <a:schemeClr val="tx1"/>
                </a:solidFill>
                <a:latin typeface="Calibri" pitchFamily="34" charset="0"/>
              </a:rPr>
              <a:t>  </a:t>
            </a:r>
            <a:r>
              <a:rPr lang="en-US" altLang="zh-CN">
                <a:solidFill>
                  <a:schemeClr val="tx1"/>
                </a:solidFill>
                <a:latin typeface="Calibri" pitchFamily="34" charset="0"/>
              </a:rPr>
              <a:t>Rich R&amp;D Resource</a:t>
            </a:r>
            <a:endParaRPr lang="zh-CN" altLang="en-US">
              <a:solidFill>
                <a:schemeClr val="bg1"/>
              </a:solidFill>
              <a:latin typeface="Arial Unicode MS"/>
              <a:ea typeface="Arial Unicode MS"/>
              <a:cs typeface="Arial Unicode MS"/>
            </a:endParaRPr>
          </a:p>
        </p:txBody>
      </p:sp>
      <p:graphicFrame>
        <p:nvGraphicFramePr>
          <p:cNvPr id="8" name="图表 7"/>
          <p:cNvGraphicFramePr>
            <a:graphicFrameLocks/>
          </p:cNvGraphicFramePr>
          <p:nvPr/>
        </p:nvGraphicFramePr>
        <p:xfrm>
          <a:off x="4140200" y="28529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2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1668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C3544D6-B3F9-46D9-B877-5C2403050732}" type="slidenum">
              <a:rPr lang="nb-NO" altLang="zh-CN" smtClean="0">
                <a:ea typeface="宋体" charset="-122"/>
              </a:rPr>
              <a:pPr/>
              <a:t>21</a:t>
            </a:fld>
            <a:endParaRPr lang="nb-NO" altLang="zh-CN" sz="1400" smtClean="0">
              <a:ea typeface="宋体" charset="-122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1011238"/>
          </a:xfrm>
        </p:spPr>
        <p:txBody>
          <a:bodyPr/>
          <a:lstStyle/>
          <a:p>
            <a:r>
              <a:rPr lang="en-US" altLang="zh-CN" smtClean="0">
                <a:solidFill>
                  <a:schemeClr val="accent1"/>
                </a:solidFill>
                <a:latin typeface="Calibri" pitchFamily="34" charset="0"/>
                <a:ea typeface="宋体" charset="-122"/>
              </a:rPr>
              <a:t>How’s </a:t>
            </a:r>
            <a:r>
              <a:rPr lang="en-US" altLang="zh-CN" smtClean="0">
                <a:solidFill>
                  <a:schemeClr val="tx1"/>
                </a:solidFill>
                <a:latin typeface="Calibri" pitchFamily="34" charset="0"/>
                <a:ea typeface="宋体" charset="-122"/>
              </a:rPr>
              <a:t>our performance?</a:t>
            </a:r>
            <a:r>
              <a:rPr lang="en-US" altLang="zh-CN" smtClean="0">
                <a:ea typeface="宋体" charset="-122"/>
              </a:rPr>
              <a:t> </a:t>
            </a:r>
            <a:r>
              <a:rPr lang="en-US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Widely accepted by Clients </a:t>
            </a:r>
            <a:endParaRPr lang="nb-NO" altLang="zh-CN" sz="2800" smtClean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" y="1889125"/>
            <a:ext cx="2381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4213" y="2125663"/>
            <a:ext cx="2436812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7900" y="1722438"/>
            <a:ext cx="246062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113" y="4357688"/>
            <a:ext cx="24511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3138" y="3875088"/>
            <a:ext cx="2147887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15075" y="3789363"/>
            <a:ext cx="1947863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BD4E032-F1FA-429F-A1A0-5969F48657B2}" type="slidenum">
              <a:rPr lang="nb-NO" altLang="zh-CN" smtClean="0">
                <a:ea typeface="宋体" charset="-122"/>
              </a:rPr>
              <a:pPr/>
              <a:t>22</a:t>
            </a:fld>
            <a:endParaRPr lang="nb-NO" altLang="zh-CN" sz="1400" smtClean="0">
              <a:ea typeface="宋体" charset="-122"/>
            </a:endParaRP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200">
                <a:solidFill>
                  <a:schemeClr val="tx1"/>
                </a:solidFill>
                <a:latin typeface="Calibri" pitchFamily="34" charset="0"/>
              </a:rPr>
              <a:t>Widely accepted by Clients </a:t>
            </a:r>
            <a:endParaRPr lang="nb-NO" altLang="zh-CN" sz="320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1269" name="Picture 24" descr="C:\Users\Jimmy\Desktop\无标题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6725" y="1622425"/>
            <a:ext cx="2317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telenor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3850" y="1622425"/>
            <a:ext cx="1905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elisa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188" y="2492375"/>
            <a:ext cx="1346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2038" y="2722563"/>
            <a:ext cx="1600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2" b="42857"/>
          <a:stretch>
            <a:fillRect/>
          </a:stretch>
        </p:blipFill>
        <p:spPr bwMode="auto">
          <a:xfrm>
            <a:off x="2214563" y="4027488"/>
            <a:ext cx="1905000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:\Users\Jimmy\Desktop\megafon-logo_eng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5526088"/>
            <a:ext cx="16557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C:\Users\Jimmy\Desktop\1218634446_mts_logo_rgb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1638" y="5372100"/>
            <a:ext cx="1511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C:\Users\Jimmy\Desktop\beeline_logo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6763" y="5116513"/>
            <a:ext cx="15113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C:\Users\Jimmy\Desktop\731602_Beltelecom%20Logo_big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94475" y="5307013"/>
            <a:ext cx="228441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C:\Users\Jimmy\Desktop\SprintLogo_web_f5c3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2900" y="3911600"/>
            <a:ext cx="178117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imagesCA3KUQ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39975" y="1584325"/>
            <a:ext cx="1655763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5" descr="Turkcel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648200" y="3763963"/>
            <a:ext cx="143986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03225" y="1520825"/>
            <a:ext cx="1447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0" descr="Orascom_Telecom_logo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875463" y="3816350"/>
            <a:ext cx="13684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9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948488" y="2603500"/>
            <a:ext cx="990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8" descr="pic10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52950" y="2870200"/>
            <a:ext cx="18288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8172450" y="6400800"/>
            <a:ext cx="762000" cy="457200"/>
          </a:xfrm>
          <a:noFill/>
        </p:spPr>
        <p:txBody>
          <a:bodyPr/>
          <a:lstStyle/>
          <a:p>
            <a:fld id="{3D55314D-901F-4CAD-8151-B3C3B65D9785}" type="slidenum">
              <a:rPr lang="nb-NO" altLang="zh-CN" smtClean="0">
                <a:ea typeface="宋体" charset="-122"/>
              </a:rPr>
              <a:pPr/>
              <a:t>23</a:t>
            </a:fld>
            <a:endParaRPr lang="nb-NO" altLang="zh-CN" sz="1400" smtClean="0">
              <a:ea typeface="宋体" charset="-122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200">
                <a:solidFill>
                  <a:schemeClr val="tx1"/>
                </a:solidFill>
                <a:latin typeface="Calibri" pitchFamily="34" charset="0"/>
              </a:rPr>
              <a:t>Widely accepted by Clients </a:t>
            </a:r>
            <a:endParaRPr lang="nb-NO" altLang="zh-CN" sz="320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20" name="Picture 10" descr="PQMHNCAP2REA2CADCYQ7UCAK3JMIACAH916AACANNS8TQCAX2G2WMCAHANJHHCATKRKNLCAQED7SWCAJT28D6CAQU73O6CASE3RPFCA3FM2B0CAPKMMVXCAQB43JICAH7KL9CCA00AJ4MCAUYDHC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682875"/>
            <a:ext cx="13716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6" descr="max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628775"/>
            <a:ext cx="16002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2" descr="200905151429572812006822112143470"/>
          <p:cNvPicPr>
            <a:picLocks noChangeAspect="1" noChangeArrowheads="1"/>
          </p:cNvPicPr>
          <p:nvPr/>
        </p:nvPicPr>
        <p:blipFill>
          <a:blip r:embed="rId5"/>
          <a:srcRect l="526" t="20641" r="-526" b="27892"/>
          <a:stretch>
            <a:fillRect/>
          </a:stretch>
        </p:blipFill>
        <p:spPr bwMode="auto">
          <a:xfrm>
            <a:off x="2944813" y="4551363"/>
            <a:ext cx="165576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800px-Indosat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" y="4703763"/>
            <a:ext cx="17240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7"/>
          <a:srcRect t="-13809" r="-3448" b="30952"/>
          <a:stretch>
            <a:fillRect/>
          </a:stretch>
        </p:blipFill>
        <p:spPr bwMode="auto">
          <a:xfrm>
            <a:off x="868363" y="5475288"/>
            <a:ext cx="152876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 descr="img_singtel_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175" y="1724025"/>
            <a:ext cx="17018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73375" y="1643063"/>
            <a:ext cx="17272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700" y="3887788"/>
            <a:ext cx="18716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4" descr="L_20060704True%20Move%20log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33738" y="3792538"/>
            <a:ext cx="136683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9" descr="Bakrie Telecom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46650" y="4832350"/>
            <a:ext cx="2051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Jimmy\Desktop\celcom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76600" y="2636838"/>
            <a:ext cx="16732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Jimmy\Desktop\images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508625" y="2781300"/>
            <a:ext cx="9747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Users\Jimmy\Desktop\Ais.gif"/>
          <p:cNvPicPr>
            <a:picLocks noChangeAspect="1" noChangeArrowheads="1"/>
          </p:cNvPicPr>
          <p:nvPr/>
        </p:nvPicPr>
        <p:blipFill>
          <a:blip r:embed="rId16"/>
          <a:srcRect t="24007" b="24306"/>
          <a:stretch>
            <a:fillRect/>
          </a:stretch>
        </p:blipFill>
        <p:spPr bwMode="auto">
          <a:xfrm>
            <a:off x="5083175" y="3717925"/>
            <a:ext cx="167005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Users\Jimmy\Desktop\cat-logo-2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19925" y="2852738"/>
            <a:ext cx="1408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Users\Jimmy\Desktop\44a9f72c97ee4a17d4b84cadc070d58d_330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364163" y="1557338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:\Users\Jimmy\Desktop\logo-telkom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164388" y="3789363"/>
            <a:ext cx="15367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C:\Users\Jimmy\Desktop\splashpage3_12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992438" y="5414963"/>
            <a:ext cx="16764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C:\Users\Jimmy\Desktop\images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962525" y="5489575"/>
            <a:ext cx="20113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1" descr="C:\Users\Jimmy\Desktop\digicel-in-jamaica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164388" y="5084763"/>
            <a:ext cx="14382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65BA19-467F-44FD-ABC2-326E7FCAD639}" type="slidenum">
              <a:rPr lang="nb-NO" altLang="zh-CN" smtClean="0">
                <a:ea typeface="宋体" charset="-122"/>
              </a:rPr>
              <a:pPr/>
              <a:t>24</a:t>
            </a:fld>
            <a:endParaRPr lang="nb-NO" altLang="zh-CN" sz="1400" smtClean="0">
              <a:ea typeface="宋体" charset="-122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200">
                <a:solidFill>
                  <a:schemeClr val="tx1"/>
                </a:solidFill>
                <a:latin typeface="Calibri" pitchFamily="34" charset="0"/>
              </a:rPr>
              <a:t>Widely accepted by Clients </a:t>
            </a:r>
            <a:endParaRPr lang="nb-NO" altLang="zh-CN" sz="320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41" name="Picture 16" descr="314_Axi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9550" y="4449763"/>
            <a:ext cx="1727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4" descr="logo_mobilin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3" y="3573463"/>
            <a:ext cx="17684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 descr="grameenphone-ipo-finally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1238" y="4429125"/>
            <a:ext cx="12382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Jimmy\Desktop\Viette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950" y="1387475"/>
            <a:ext cx="14128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Jimmy\Desktop\hbd1271384858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62725" y="1311275"/>
            <a:ext cx="152241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Users\Jimmy\Desktop\20194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95788" y="1401763"/>
            <a:ext cx="1746250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Users\Jimmy\Desktop\1335636321VNPT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74913" y="1296988"/>
            <a:ext cx="1549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C:\Users\Jimmy\Desktop\mobitel-camgsm.jpg"/>
          <p:cNvPicPr>
            <a:picLocks noChangeAspect="1" noChangeArrowheads="1"/>
          </p:cNvPicPr>
          <p:nvPr/>
        </p:nvPicPr>
        <p:blipFill>
          <a:blip r:embed="rId10"/>
          <a:srcRect t="18777" b="16994"/>
          <a:stretch>
            <a:fillRect/>
          </a:stretch>
        </p:blipFill>
        <p:spPr bwMode="auto">
          <a:xfrm>
            <a:off x="615950" y="2565400"/>
            <a:ext cx="15462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8" descr="C:\Users\Jimmy\Desktop\下载 (1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01913" y="2371725"/>
            <a:ext cx="1371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C:\Users\Jimmy\Desktop\下载 (2).jpg"/>
          <p:cNvPicPr>
            <a:picLocks noChangeAspect="1" noChangeArrowheads="1"/>
          </p:cNvPicPr>
          <p:nvPr/>
        </p:nvPicPr>
        <p:blipFill>
          <a:blip r:embed="rId12"/>
          <a:srcRect l="15028" t="6873" r="16478" b="-6873"/>
          <a:stretch>
            <a:fillRect/>
          </a:stretch>
        </p:blipFill>
        <p:spPr bwMode="auto">
          <a:xfrm>
            <a:off x="6675438" y="2333625"/>
            <a:ext cx="1295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1" descr="C:\Users\Jimmy\Desktop\images (1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95838" y="2308225"/>
            <a:ext cx="12112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C:\Users\Jimmy\Desktop\images (3).jpg"/>
          <p:cNvPicPr>
            <a:picLocks noChangeAspect="1" noChangeArrowheads="1"/>
          </p:cNvPicPr>
          <p:nvPr/>
        </p:nvPicPr>
        <p:blipFill>
          <a:blip r:embed="rId14"/>
          <a:srcRect t="22620" b="24405"/>
          <a:stretch>
            <a:fillRect/>
          </a:stretch>
        </p:blipFill>
        <p:spPr bwMode="auto">
          <a:xfrm>
            <a:off x="4679950" y="3606800"/>
            <a:ext cx="144145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 descr="C:\Users\Jimmy\Desktop\images (4)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62725" y="3586163"/>
            <a:ext cx="179228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 descr="C:\Users\Jimmy\Desktop\下载 (3).jpg"/>
          <p:cNvPicPr>
            <a:picLocks noChangeAspect="1" noChangeArrowheads="1"/>
          </p:cNvPicPr>
          <p:nvPr/>
        </p:nvPicPr>
        <p:blipFill>
          <a:blip r:embed="rId16"/>
          <a:srcRect l="17569" t="14603" r="17096" b="13646"/>
          <a:stretch>
            <a:fillRect/>
          </a:stretch>
        </p:blipFill>
        <p:spPr bwMode="auto">
          <a:xfrm>
            <a:off x="604838" y="4433888"/>
            <a:ext cx="120491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 descr="C:\Users\Jimmy\Desktop\下载 (4)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590800" y="4518025"/>
            <a:ext cx="17176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 descr="C:\Users\Jimmy\Desktop\下载 (5)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757488" y="3397250"/>
            <a:ext cx="128428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9" descr="2010-12-01-21-57-28-airtel-new-logo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901950" y="5622925"/>
            <a:ext cx="993775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0" descr="banglalink_logo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20738" y="5622925"/>
            <a:ext cx="98742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2" descr="Citycell_Logo_New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975225" y="5599113"/>
            <a:ext cx="1084263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3" descr="teletalk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592888" y="5772150"/>
            <a:ext cx="17621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灯片编号占位符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2F60994-B9A7-4408-A1E5-927B6D45DEB4}" type="slidenum">
              <a:rPr lang="nb-NO" altLang="zh-CN" smtClean="0">
                <a:ea typeface="宋体" charset="-122"/>
              </a:rPr>
              <a:pPr/>
              <a:t>25</a:t>
            </a:fld>
            <a:endParaRPr lang="nb-NO" altLang="zh-CN" sz="1400" smtClean="0">
              <a:ea typeface="宋体" charset="-122"/>
            </a:endParaRPr>
          </a:p>
        </p:txBody>
      </p:sp>
      <p:pic>
        <p:nvPicPr>
          <p:cNvPr id="1680387" name="Picture 3" descr="G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4513" y="5373688"/>
            <a:ext cx="1223962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0388" name="Picture 5" descr="MT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0" y="5472113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0389" name="Picture 6" descr="amx_endeleo-ac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600" y="4143375"/>
            <a:ext cx="119062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0390" name="Picture 7" descr="logocla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6825" y="4135438"/>
            <a:ext cx="10810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0398" name="Picture 16" descr="worldcal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87575" y="5446713"/>
            <a:ext cx="1296988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0401" name="Picture 19" descr="Moviesta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8775" y="4237038"/>
            <a:ext cx="174148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0402" name="Picture 20" descr="Ente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25938" y="4184650"/>
            <a:ext cx="18446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0403" name="Picture 21" descr="Telecom Egyp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03650" y="5384800"/>
            <a:ext cx="1470025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0404" name="Picture 22" descr="Transne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10413" y="5391150"/>
            <a:ext cx="129698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3200">
                <a:solidFill>
                  <a:schemeClr val="tx1"/>
                </a:solidFill>
                <a:latin typeface="Calibri" pitchFamily="34" charset="0"/>
              </a:rPr>
              <a:t>Widely accepted by Clients </a:t>
            </a:r>
            <a:endParaRPr lang="nb-NO" altLang="zh-CN" sz="320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25" name="Picture 21" descr="airce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75425" y="1792288"/>
            <a:ext cx="185261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8" descr="Copy-of-Idea-Logo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95538" y="1647825"/>
            <a:ext cx="1381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213" y="1433513"/>
            <a:ext cx="113823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 descr="C:\Users\Jimmy\Desktop\images (2).jpg"/>
          <p:cNvPicPr>
            <a:picLocks noChangeAspect="1" noChangeArrowheads="1"/>
          </p:cNvPicPr>
          <p:nvPr/>
        </p:nvPicPr>
        <p:blipFill>
          <a:blip r:embed="rId15"/>
          <a:srcRect t="24055" b="24055"/>
          <a:stretch>
            <a:fillRect/>
          </a:stretch>
        </p:blipFill>
        <p:spPr bwMode="auto">
          <a:xfrm>
            <a:off x="4319588" y="1639888"/>
            <a:ext cx="17414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Jimmy\Desktop\下载 (6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9938" y="2682875"/>
            <a:ext cx="9556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Jimmy\Desktop\下载 (7)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82838" y="2619375"/>
            <a:ext cx="129698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Jimmy\Desktop\Qtel_logo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319588" y="2890838"/>
            <a:ext cx="187483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Jimmy\Desktop\yemen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732588" y="2701925"/>
            <a:ext cx="1398587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8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8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8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8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8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80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8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80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8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灯片编号占位符 3"/>
          <p:cNvSpPr txBox="1">
            <a:spLocks noGrp="1"/>
          </p:cNvSpPr>
          <p:nvPr/>
        </p:nvSpPr>
        <p:spPr bwMode="auto">
          <a:xfrm>
            <a:off x="8172450" y="6324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849C9C3D-9CD2-434A-9977-F2770EBB9DB9}" type="slidenum">
              <a:rPr lang="nb-NO" altLang="zh-CN" sz="1200" b="0">
                <a:solidFill>
                  <a:srgbClr val="999999"/>
                </a:solidFill>
              </a:rPr>
              <a:pPr algn="r" eaLnBrk="0" hangingPunct="0"/>
              <a:t>26</a:t>
            </a:fld>
            <a:endParaRPr lang="nb-NO" altLang="zh-CN" sz="1400" b="0">
              <a:solidFill>
                <a:srgbClr val="999999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8820150" cy="1143000"/>
          </a:xfrm>
        </p:spPr>
        <p:txBody>
          <a:bodyPr/>
          <a:lstStyle/>
          <a:p>
            <a:r>
              <a:rPr lang="en-US" altLang="zh-CN" sz="2800" smtClean="0">
                <a:solidFill>
                  <a:schemeClr val="accent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How’s </a:t>
            </a:r>
            <a:r>
              <a:rPr lang="en-US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our performance?  Widely accepted by Clients </a:t>
            </a:r>
            <a:endParaRPr lang="nb-NO" altLang="zh-CN" sz="2800" smtClean="0">
              <a:solidFill>
                <a:schemeClr val="accent1"/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pic>
        <p:nvPicPr>
          <p:cNvPr id="13322" name="Picture 10" descr="C:\Users\Jimmy\Desktop\Ericss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36718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C:\Users\Jimmy\Desktop\ELT20070911231655453248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997200"/>
            <a:ext cx="34083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C:\Users\Jimmy\Desktop\无标题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3068638"/>
            <a:ext cx="426243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 descr="C:\Users\Jimmy\Desktop\3353161_190436082053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700213"/>
            <a:ext cx="409733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 descr="C:\Users\Jimmy\Desktop\zte_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37286" y="5176045"/>
            <a:ext cx="2296444" cy="77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uawe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71976" y="4722812"/>
            <a:ext cx="15954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 descr="C:\Users\lzm\Desktop\emers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9" y="4513808"/>
            <a:ext cx="3353197" cy="18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Box 1"/>
          <p:cNvSpPr txBox="1">
            <a:spLocks noChangeArrowheads="1"/>
          </p:cNvSpPr>
          <p:nvPr/>
        </p:nvSpPr>
        <p:spPr bwMode="auto">
          <a:xfrm>
            <a:off x="227013" y="241300"/>
            <a:ext cx="341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Arial" charset="0"/>
              </a:rPr>
              <a:t>Operation philosophy </a:t>
            </a:r>
          </a:p>
        </p:txBody>
      </p:sp>
      <p:graphicFrame>
        <p:nvGraphicFramePr>
          <p:cNvPr id="2" name="图示 1"/>
          <p:cNvGraphicFramePr/>
          <p:nvPr/>
        </p:nvGraphicFramePr>
        <p:xfrm>
          <a:off x="1334815" y="155996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547813" y="2492375"/>
            <a:ext cx="10795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800" b="0">
                <a:solidFill>
                  <a:schemeClr val="tx1"/>
                </a:solidFill>
                <a:latin typeface="Arial" charset="0"/>
              </a:rPr>
              <a:t>Global reaching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6084888" y="2492375"/>
            <a:ext cx="15843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800" b="0">
                <a:solidFill>
                  <a:schemeClr val="tx1"/>
                </a:solidFill>
                <a:latin typeface="Arial" charset="0"/>
              </a:rPr>
              <a:t>Innovation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403350" y="4149725"/>
            <a:ext cx="115093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800" b="0">
                <a:solidFill>
                  <a:schemeClr val="tx1"/>
                </a:solidFill>
                <a:latin typeface="Arial" charset="0"/>
              </a:rPr>
              <a:t>Green solutions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6011863" y="4149725"/>
            <a:ext cx="15843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800" b="0">
                <a:solidFill>
                  <a:schemeClr val="tx1"/>
                </a:solidFill>
                <a:latin typeface="Arial" charset="0"/>
              </a:rPr>
              <a:t>Social responsibility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3"/>
          <p:cNvSpPr>
            <a:spLocks noChangeShapeType="1"/>
          </p:cNvSpPr>
          <p:nvPr/>
        </p:nvSpPr>
        <p:spPr bwMode="auto">
          <a:xfrm>
            <a:off x="19050" y="5468938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3492500" y="5462588"/>
            <a:ext cx="2447925" cy="127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nb-NO" altLang="zh-CN" sz="2400" b="0">
                <a:solidFill>
                  <a:schemeClr val="tx1"/>
                </a:solidFill>
                <a:latin typeface="Arial" charset="0"/>
                <a:ea typeface="MS PGothic" pitchFamily="34" charset="-128"/>
              </a:rPr>
              <a:t> </a:t>
            </a:r>
          </a:p>
        </p:txBody>
      </p:sp>
      <p:pic>
        <p:nvPicPr>
          <p:cNvPr id="1475590" name="Picture 6" descr="NARADA LOGO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contrast="36000"/>
          </a:blip>
          <a:srcRect/>
          <a:stretch>
            <a:fillRect/>
          </a:stretch>
        </p:blipFill>
        <p:spPr bwMode="auto">
          <a:xfrm>
            <a:off x="0" y="404813"/>
            <a:ext cx="39258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1547813" y="5734050"/>
            <a:ext cx="698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CN" sz="2400" i="1">
                <a:solidFill>
                  <a:srgbClr val="3DA10B"/>
                </a:solidFill>
                <a:latin typeface="Arial" charset="0"/>
              </a:rPr>
              <a:t>stored energy solutions for a demanding world</a:t>
            </a:r>
            <a:endParaRPr lang="en-GB" altLang="zh-CN" sz="2400" b="0">
              <a:solidFill>
                <a:srgbClr val="3DA10B"/>
              </a:solidFill>
              <a:latin typeface="Arial" charset="0"/>
            </a:endParaRP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684213" y="2133600"/>
            <a:ext cx="71294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SzPct val="80000"/>
            </a:pPr>
            <a:r>
              <a:rPr lang="en-US" altLang="zh-CN" sz="3200">
                <a:solidFill>
                  <a:srgbClr val="5BEE12"/>
                </a:solidFill>
                <a:latin typeface="Calibri" pitchFamily="34" charset="0"/>
                <a:ea typeface="华文彩云" pitchFamily="2" charset="-122"/>
                <a:cs typeface="Calibri" pitchFamily="34" charset="0"/>
              </a:rPr>
              <a:t>Your ideal global partner of </a:t>
            </a:r>
          </a:p>
          <a:p>
            <a:pPr marL="342900" indent="-342900" algn="ctr">
              <a:spcBef>
                <a:spcPct val="50000"/>
              </a:spcBef>
              <a:buSzPct val="80000"/>
            </a:pPr>
            <a:r>
              <a:rPr lang="en-US" altLang="zh-CN" sz="3200">
                <a:solidFill>
                  <a:schemeClr val="accent1"/>
                </a:solidFill>
                <a:latin typeface="Calibri" pitchFamily="34" charset="0"/>
                <a:ea typeface="华文彩云" pitchFamily="2" charset="-122"/>
                <a:cs typeface="Calibri" pitchFamily="34" charset="0"/>
              </a:rPr>
              <a:t>energy solutions.</a:t>
            </a:r>
          </a:p>
        </p:txBody>
      </p:sp>
      <p:pic>
        <p:nvPicPr>
          <p:cNvPr id="33800" name="Picture 11" descr="green_earth"/>
          <p:cNvPicPr>
            <a:picLocks noChangeAspect="1" noChangeArrowheads="1"/>
          </p:cNvPicPr>
          <p:nvPr/>
        </p:nvPicPr>
        <p:blipFill>
          <a:blip r:embed="rId4">
            <a:lum contrast="-22000"/>
          </a:blip>
          <a:srcRect/>
          <a:stretch>
            <a:fillRect/>
          </a:stretch>
        </p:blipFill>
        <p:spPr bwMode="auto">
          <a:xfrm>
            <a:off x="6227763" y="285273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3" descr="green-earth"/>
          <p:cNvPicPr>
            <a:picLocks noChangeAspect="1" noChangeArrowheads="1"/>
          </p:cNvPicPr>
          <p:nvPr/>
        </p:nvPicPr>
        <p:blipFill>
          <a:blip r:embed="rId5">
            <a:lum bright="-4000" contrast="-6000"/>
          </a:blip>
          <a:srcRect/>
          <a:stretch>
            <a:fillRect/>
          </a:stretch>
        </p:blipFill>
        <p:spPr bwMode="auto">
          <a:xfrm>
            <a:off x="179388" y="5689600"/>
            <a:ext cx="12255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7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  <p:bldP spid="33795" grpId="0" animBg="1"/>
      <p:bldP spid="33796" grpId="0" animBg="1"/>
      <p:bldP spid="33798" grpId="0"/>
      <p:bldP spid="337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FC1477-E4E8-4DBA-9391-72BB5902EE57}" type="slidenum">
              <a:rPr lang="nb-NO" altLang="zh-CN" smtClean="0">
                <a:ea typeface="宋体" charset="-122"/>
              </a:rPr>
              <a:pPr/>
              <a:t>3</a:t>
            </a:fld>
            <a:endParaRPr lang="nb-NO" altLang="zh-CN" sz="1400" smtClean="0">
              <a:ea typeface="宋体" charset="-122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7848600" cy="865188"/>
          </a:xfrm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chemeClr val="accent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Who </a:t>
            </a:r>
            <a:r>
              <a:rPr lang="en-US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we are? An organization with </a:t>
            </a:r>
            <a:r>
              <a:rPr lang="en-US" altLang="zh-CN" sz="2800" smtClean="0">
                <a:solidFill>
                  <a:srgbClr val="00B050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distinct</a:t>
            </a:r>
            <a:r>
              <a:rPr lang="en-US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 culture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5545137" cy="4968875"/>
          </a:xfrm>
          <a:solidFill>
            <a:srgbClr val="FFFFCC"/>
          </a:solidFill>
          <a:ln>
            <a:solidFill>
              <a:srgbClr val="85898A"/>
            </a:solidFill>
          </a:ln>
        </p:spPr>
        <p:txBody>
          <a:bodyPr/>
          <a:lstStyle/>
          <a:p>
            <a:pPr marL="495300" indent="-495300" eaLnBrk="1" hangingPunct="1">
              <a:lnSpc>
                <a:spcPct val="80000"/>
              </a:lnSpc>
              <a:buFontTx/>
              <a:buNone/>
            </a:pPr>
            <a:endParaRPr lang="en-US" altLang="zh-CN" smtClean="0">
              <a:latin typeface="Calibri" pitchFamily="34" charset="0"/>
              <a:ea typeface="宋体" charset="-122"/>
              <a:cs typeface="Calibri" pitchFamily="34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endParaRPr lang="en-US" altLang="zh-CN" smtClean="0">
              <a:latin typeface="Calibri" pitchFamily="34" charset="0"/>
              <a:ea typeface="宋体" charset="-122"/>
              <a:cs typeface="Calibri" pitchFamily="34" charset="0"/>
            </a:endParaRP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r>
              <a:rPr lang="en-US" altLang="zh-CN" smtClean="0">
                <a:latin typeface="Calibri" pitchFamily="34" charset="0"/>
                <a:ea typeface="宋体" charset="-122"/>
                <a:cs typeface="Calibri" pitchFamily="34" charset="0"/>
              </a:rPr>
              <a:t>	Distinct culture</a:t>
            </a:r>
          </a:p>
          <a:p>
            <a:pPr marL="895350" lvl="1" indent="-438150" eaLnBrk="1" hangingPunct="1">
              <a:lnSpc>
                <a:spcPct val="80000"/>
              </a:lnSpc>
              <a:buFontTx/>
              <a:buNone/>
            </a:pPr>
            <a:r>
              <a:rPr lang="en-US" altLang="zh-CN" sz="1800" smtClean="0">
                <a:latin typeface="Calibri" pitchFamily="34" charset="0"/>
                <a:ea typeface="宋体" charset="-122"/>
                <a:cs typeface="Calibri" pitchFamily="34" charset="0"/>
              </a:rPr>
              <a:t>  A complete power solution provider</a:t>
            </a: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r>
              <a:rPr lang="en-US" altLang="zh-CN" smtClean="0">
                <a:latin typeface="Calibri" pitchFamily="34" charset="0"/>
                <a:ea typeface="宋体" charset="-122"/>
                <a:cs typeface="Calibri" pitchFamily="34" charset="0"/>
              </a:rPr>
              <a:t>	</a:t>
            </a: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r>
              <a:rPr lang="en-US" altLang="zh-CN" smtClean="0">
                <a:latin typeface="Calibri" pitchFamily="34" charset="0"/>
                <a:ea typeface="宋体" charset="-122"/>
                <a:cs typeface="Calibri" pitchFamily="34" charset="0"/>
              </a:rPr>
              <a:t>	Vision</a:t>
            </a:r>
          </a:p>
          <a:p>
            <a:pPr marL="895350" lvl="1" indent="-438150" eaLnBrk="1" hangingPunct="1">
              <a:lnSpc>
                <a:spcPct val="80000"/>
              </a:lnSpc>
              <a:buFontTx/>
              <a:buNone/>
            </a:pPr>
            <a:r>
              <a:rPr lang="en-US" altLang="zh-CN" sz="1800" smtClean="0">
                <a:latin typeface="Calibri" pitchFamily="34" charset="0"/>
                <a:ea typeface="宋体" charset="-122"/>
                <a:cs typeface="Calibri" pitchFamily="34" charset="0"/>
              </a:rPr>
              <a:t>  To be a respected global player for the industry of</a:t>
            </a:r>
          </a:p>
          <a:p>
            <a:pPr marL="895350" lvl="1" indent="-438150" eaLnBrk="1" hangingPunct="1">
              <a:lnSpc>
                <a:spcPct val="80000"/>
              </a:lnSpc>
              <a:buFontTx/>
              <a:buNone/>
            </a:pPr>
            <a:r>
              <a:rPr lang="en-US" altLang="zh-CN" sz="1800" smtClean="0">
                <a:latin typeface="Calibri" pitchFamily="34" charset="0"/>
                <a:ea typeface="宋体" charset="-122"/>
                <a:cs typeface="Calibri" pitchFamily="34" charset="0"/>
              </a:rPr>
              <a:t>  stored energy solutions. </a:t>
            </a: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r>
              <a:rPr lang="en-US" altLang="zh-CN" smtClean="0">
                <a:latin typeface="Calibri" pitchFamily="34" charset="0"/>
                <a:ea typeface="宋体" charset="-122"/>
                <a:cs typeface="Calibri" pitchFamily="34" charset="0"/>
              </a:rPr>
              <a:t>	</a:t>
            </a: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r>
              <a:rPr lang="en-US" altLang="zh-CN" smtClean="0">
                <a:latin typeface="Calibri" pitchFamily="34" charset="0"/>
                <a:ea typeface="宋体" charset="-122"/>
                <a:cs typeface="Calibri" pitchFamily="34" charset="0"/>
              </a:rPr>
              <a:t>	Value</a:t>
            </a: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r>
              <a:rPr lang="en-US" altLang="zh-CN" smtClean="0">
                <a:latin typeface="Calibri" pitchFamily="34" charset="0"/>
                <a:ea typeface="宋体" charset="-122"/>
                <a:cs typeface="Calibri" pitchFamily="34" charset="0"/>
              </a:rPr>
              <a:t>	 </a:t>
            </a:r>
            <a:r>
              <a:rPr lang="en-US" altLang="zh-CN" sz="1800" b="0" smtClean="0">
                <a:latin typeface="Calibri" pitchFamily="34" charset="0"/>
                <a:ea typeface="宋体" charset="-122"/>
                <a:cs typeface="Calibri" pitchFamily="34" charset="0"/>
              </a:rPr>
              <a:t>Create value for customers and win together </a:t>
            </a:r>
          </a:p>
          <a:p>
            <a:pPr marL="495300" indent="-495300" eaLnBrk="1" hangingPunct="1">
              <a:lnSpc>
                <a:spcPct val="80000"/>
              </a:lnSpc>
              <a:buFontTx/>
              <a:buNone/>
            </a:pPr>
            <a:r>
              <a:rPr lang="en-US" altLang="zh-CN" sz="1800" b="0" smtClean="0">
                <a:latin typeface="Calibri" pitchFamily="34" charset="0"/>
                <a:ea typeface="宋体" charset="-122"/>
                <a:cs typeface="Calibri" pitchFamily="34" charset="0"/>
              </a:rPr>
              <a:t>           with customers</a:t>
            </a:r>
          </a:p>
        </p:txBody>
      </p:sp>
      <p:pic>
        <p:nvPicPr>
          <p:cNvPr id="10245" name="Picture 5" descr="20092523429653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341438"/>
            <a:ext cx="26685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win-win"/>
          <p:cNvPicPr>
            <a:picLocks noChangeAspect="1" noChangeArrowheads="1"/>
          </p:cNvPicPr>
          <p:nvPr/>
        </p:nvPicPr>
        <p:blipFill>
          <a:blip r:embed="rId4">
            <a:lum bright="46000" contrast="48000"/>
          </a:blip>
          <a:srcRect/>
          <a:stretch>
            <a:fillRect/>
          </a:stretch>
        </p:blipFill>
        <p:spPr bwMode="auto">
          <a:xfrm>
            <a:off x="6372225" y="458152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24485F-5675-4426-993C-16DCD5E17F80}" type="slidenum">
              <a:rPr lang="nb-NO" altLang="zh-CN" smtClean="0">
                <a:ea typeface="宋体" charset="-122"/>
              </a:rPr>
              <a:pPr/>
              <a:t>4</a:t>
            </a:fld>
            <a:endParaRPr lang="nb-NO" altLang="zh-CN" sz="1400" smtClean="0">
              <a:ea typeface="宋体" charset="-122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4859338" cy="936625"/>
          </a:xfrm>
          <a:solidFill>
            <a:schemeClr val="bg1">
              <a:alpha val="25098"/>
            </a:schemeClr>
          </a:solidFill>
        </p:spPr>
        <p:txBody>
          <a:bodyPr/>
          <a:lstStyle/>
          <a:p>
            <a:pPr eaLnBrk="1" hangingPunct="1"/>
            <a:r>
              <a:rPr lang="en-US" altLang="zh-CN" sz="2800" smtClean="0">
                <a:solidFill>
                  <a:schemeClr val="accent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Who </a:t>
            </a:r>
            <a:r>
              <a:rPr lang="en-US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we are? The</a:t>
            </a:r>
            <a:r>
              <a:rPr lang="en-US" altLang="zh-CN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 History</a:t>
            </a:r>
          </a:p>
        </p:txBody>
      </p:sp>
      <p:sp>
        <p:nvSpPr>
          <p:cNvPr id="1255429" name="Text Box 5"/>
          <p:cNvSpPr txBox="1">
            <a:spLocks noChangeArrowheads="1"/>
          </p:cNvSpPr>
          <p:nvPr/>
        </p:nvSpPr>
        <p:spPr bwMode="auto">
          <a:xfrm>
            <a:off x="3203575" y="1341438"/>
            <a:ext cx="54102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kumimoji="1" lang="en-US" altLang="zh-CN" sz="140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r>
              <a:rPr kumimoji="1" lang="en-US" altLang="zh-CN" sz="1800">
                <a:solidFill>
                  <a:srgbClr val="FF0000"/>
                </a:solidFill>
                <a:latin typeface="Calibri" pitchFamily="34" charset="0"/>
              </a:rPr>
              <a:t>1994 </a:t>
            </a:r>
            <a:r>
              <a:rPr kumimoji="1" lang="en-US" altLang="zh-CN" sz="180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</a:t>
            </a:r>
            <a:r>
              <a:rPr kumimoji="1" lang="en-US" altLang="zh-CN" sz="1800" b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altLang="zh-CN" sz="1800">
                <a:solidFill>
                  <a:schemeClr val="tx1"/>
                </a:solidFill>
                <a:latin typeface="Calibri" pitchFamily="34" charset="0"/>
              </a:rPr>
              <a:t>Establishment</a:t>
            </a:r>
          </a:p>
          <a:p>
            <a:pPr algn="just"/>
            <a:endParaRPr lang="en-US" altLang="zh-CN" sz="180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kumimoji="1" lang="en-US" altLang="zh-CN" sz="1800">
                <a:solidFill>
                  <a:srgbClr val="FF0000"/>
                </a:solidFill>
                <a:latin typeface="Calibri" pitchFamily="34" charset="0"/>
              </a:rPr>
              <a:t>1999 </a:t>
            </a:r>
            <a:r>
              <a:rPr kumimoji="1" lang="en-US" altLang="zh-CN" sz="1800" b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</a:t>
            </a:r>
            <a:r>
              <a:rPr kumimoji="1" lang="en-US" altLang="zh-CN" sz="1800" b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en-US" altLang="zh-CN" sz="1800">
                <a:solidFill>
                  <a:schemeClr val="tx1"/>
                </a:solidFill>
                <a:latin typeface="Calibri" pitchFamily="34" charset="0"/>
              </a:rPr>
              <a:t>Second production center in Ningbo</a:t>
            </a:r>
          </a:p>
          <a:p>
            <a:pPr algn="just"/>
            <a:endParaRPr lang="en-US" altLang="zh-CN" sz="180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kumimoji="1" lang="en-US" altLang="zh-CN" sz="1800">
                <a:solidFill>
                  <a:srgbClr val="FF0000"/>
                </a:solidFill>
                <a:latin typeface="Calibri" pitchFamily="34" charset="0"/>
              </a:rPr>
              <a:t>2000 </a:t>
            </a:r>
            <a:r>
              <a:rPr kumimoji="1" lang="en-US" altLang="zh-CN" sz="1800" b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	</a:t>
            </a:r>
            <a:r>
              <a:rPr lang="en-US" altLang="zh-CN" sz="1800">
                <a:solidFill>
                  <a:schemeClr val="tx1"/>
                </a:solidFill>
                <a:latin typeface="Calibri" pitchFamily="34" charset="0"/>
              </a:rPr>
              <a:t>Narada Licom Power Technologies Co., Ltd. </a:t>
            </a:r>
          </a:p>
          <a:p>
            <a:pPr algn="just"/>
            <a:endParaRPr lang="en-US" altLang="zh-CN" sz="180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kumimoji="1" lang="en-US" altLang="zh-CN" sz="1800">
                <a:solidFill>
                  <a:srgbClr val="FF0000"/>
                </a:solidFill>
                <a:latin typeface="Calibri" pitchFamily="34" charset="0"/>
              </a:rPr>
              <a:t>2005 </a:t>
            </a:r>
            <a:r>
              <a:rPr kumimoji="1" lang="en-US" altLang="zh-CN" sz="1800" b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	</a:t>
            </a:r>
            <a:r>
              <a:rPr lang="en-US" altLang="zh-CN" sz="1800">
                <a:solidFill>
                  <a:schemeClr val="tx1"/>
                </a:solidFill>
                <a:latin typeface="Calibri" pitchFamily="34" charset="0"/>
              </a:rPr>
              <a:t>Narada Asia Pacific Pte. Ltd. </a:t>
            </a:r>
          </a:p>
          <a:p>
            <a:pPr algn="just"/>
            <a:endParaRPr lang="en-US" altLang="zh-CN" sz="180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kumimoji="1" lang="en-US" altLang="zh-CN" sz="1800">
                <a:solidFill>
                  <a:srgbClr val="FF0000"/>
                </a:solidFill>
                <a:latin typeface="Calibri" pitchFamily="34" charset="0"/>
              </a:rPr>
              <a:t>2006 </a:t>
            </a:r>
            <a:r>
              <a:rPr kumimoji="1" lang="en-US" altLang="zh-CN" sz="1800" b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	</a:t>
            </a:r>
            <a:r>
              <a:rPr lang="en-US" altLang="zh-CN" sz="1800">
                <a:solidFill>
                  <a:schemeClr val="tx1"/>
                </a:solidFill>
                <a:latin typeface="Calibri" pitchFamily="34" charset="0"/>
              </a:rPr>
              <a:t>Narada Europe (UK) Ltd. </a:t>
            </a:r>
          </a:p>
          <a:p>
            <a:pPr algn="just"/>
            <a:endParaRPr lang="en-US" altLang="zh-CN" sz="180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kumimoji="1" lang="en-US" altLang="zh-CN" sz="1800">
                <a:solidFill>
                  <a:srgbClr val="FF0000"/>
                </a:solidFill>
                <a:latin typeface="Calibri" pitchFamily="34" charset="0"/>
              </a:rPr>
              <a:t>2009 </a:t>
            </a:r>
            <a:r>
              <a:rPr kumimoji="1" lang="en-US" altLang="zh-CN" sz="180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</a:t>
            </a:r>
            <a:r>
              <a:rPr lang="en-US" altLang="zh-CN" sz="1800" b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	</a:t>
            </a:r>
            <a:r>
              <a:rPr lang="en-US" altLang="zh-CN" sz="1800">
                <a:solidFill>
                  <a:schemeClr val="tx1"/>
                </a:solidFill>
                <a:latin typeface="Calibri" pitchFamily="34" charset="0"/>
              </a:rPr>
              <a:t>Lin’an new plant</a:t>
            </a:r>
          </a:p>
          <a:p>
            <a:pPr algn="just"/>
            <a:endParaRPr lang="en-US" altLang="zh-CN" sz="180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r>
              <a:rPr kumimoji="1" lang="en-US" altLang="zh-CN" sz="1800">
                <a:solidFill>
                  <a:srgbClr val="FF0000"/>
                </a:solidFill>
                <a:latin typeface="Calibri" pitchFamily="34" charset="0"/>
              </a:rPr>
              <a:t>2010 </a:t>
            </a:r>
            <a:r>
              <a:rPr kumimoji="1" lang="en-US" altLang="zh-CN" sz="180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	</a:t>
            </a:r>
            <a:r>
              <a:rPr lang="en-US" altLang="zh-CN" sz="180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Listed company</a:t>
            </a:r>
          </a:p>
          <a:p>
            <a:pPr algn="just"/>
            <a:endParaRPr lang="en-US" altLang="zh-CN" sz="1800">
              <a:solidFill>
                <a:schemeClr val="tx1"/>
              </a:solidFill>
              <a:latin typeface="Calibri" pitchFamily="34" charset="0"/>
              <a:sym typeface="Wingdings" pitchFamily="2" charset="2"/>
            </a:endParaRPr>
          </a:p>
          <a:p>
            <a:pPr algn="just"/>
            <a:r>
              <a:rPr kumimoji="1" lang="en-US" altLang="zh-CN" sz="180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2011     </a:t>
            </a:r>
            <a:r>
              <a:rPr kumimoji="1" lang="en-US" altLang="zh-CN" sz="180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Acquisition of new production bases</a:t>
            </a:r>
            <a:endParaRPr kumimoji="1" lang="en-US" altLang="zh-CN" sz="1800">
              <a:solidFill>
                <a:schemeClr val="tx1"/>
              </a:solidFill>
              <a:latin typeface="Calibri" pitchFamily="34" charset="0"/>
            </a:endParaRPr>
          </a:p>
          <a:p>
            <a:pPr algn="just"/>
            <a:endParaRPr lang="en-US" altLang="zh-CN" sz="1400" b="0">
              <a:solidFill>
                <a:schemeClr val="tx1"/>
              </a:solidFill>
            </a:endParaRPr>
          </a:p>
        </p:txBody>
      </p:sp>
      <p:pic>
        <p:nvPicPr>
          <p:cNvPr id="11269" name="Picture 8" descr="indian-growth-graph-best"/>
          <p:cNvPicPr>
            <a:picLocks noChangeAspect="1" noChangeArrowheads="1"/>
          </p:cNvPicPr>
          <p:nvPr/>
        </p:nvPicPr>
        <p:blipFill>
          <a:blip r:embed="rId3">
            <a:lum bright="14000" contrast="-32000"/>
          </a:blip>
          <a:srcRect/>
          <a:stretch>
            <a:fillRect/>
          </a:stretch>
        </p:blipFill>
        <p:spPr bwMode="auto">
          <a:xfrm>
            <a:off x="0" y="1989138"/>
            <a:ext cx="2490788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55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55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55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554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554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554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554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554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2554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33375"/>
            <a:ext cx="8229600" cy="638175"/>
          </a:xfrm>
        </p:spPr>
        <p:txBody>
          <a:bodyPr lIns="0" rIns="0" bIns="0" anchor="b"/>
          <a:lstStyle/>
          <a:p>
            <a:pPr eaLnBrk="1" hangingPunct="1"/>
            <a:r>
              <a:rPr lang="en-US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</a:rPr>
              <a:t>Strategy of Narada</a:t>
            </a:r>
          </a:p>
        </p:txBody>
      </p:sp>
      <p:sp>
        <p:nvSpPr>
          <p:cNvPr id="25602" name="灯片编号占位符 3"/>
          <p:cNvSpPr txBox="1">
            <a:spLocks noGrp="1" noChangeArrowheads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fld id="{6B6508AB-8AFC-48C3-BC87-A98F0BC952DA}" type="slidenum">
              <a:rPr lang="nb-NO" altLang="en-US" sz="1200">
                <a:solidFill>
                  <a:srgbClr val="045C75"/>
                </a:solidFill>
              </a:rPr>
              <a:pPr algn="r"/>
              <a:t>5</a:t>
            </a:fld>
            <a:endParaRPr lang="nb-NO" altLang="en-US" sz="1400">
              <a:solidFill>
                <a:srgbClr val="045C75"/>
              </a:solidFill>
            </a:endParaRP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1763713" y="4005263"/>
            <a:ext cx="5019675" cy="1292225"/>
            <a:chOff x="0" y="0"/>
            <a:chExt cx="2669" cy="587"/>
          </a:xfrm>
        </p:grpSpPr>
        <p:sp>
          <p:nvSpPr>
            <p:cNvPr id="25626" name="Freeform 3"/>
            <p:cNvSpPr>
              <a:spLocks/>
            </p:cNvSpPr>
            <p:nvPr/>
          </p:nvSpPr>
          <p:spPr bwMode="auto">
            <a:xfrm>
              <a:off x="0" y="0"/>
              <a:ext cx="1208" cy="546"/>
            </a:xfrm>
            <a:custGeom>
              <a:avLst/>
              <a:gdLst>
                <a:gd name="T0" fmla="*/ 0 w 735"/>
                <a:gd name="T1" fmla="*/ 0 h 532"/>
                <a:gd name="T2" fmla="*/ 4581 w 735"/>
                <a:gd name="T3" fmla="*/ 230 h 532"/>
                <a:gd name="T4" fmla="*/ 6918 w 735"/>
                <a:gd name="T5" fmla="*/ 230 h 532"/>
                <a:gd name="T6" fmla="*/ 7642 w 735"/>
                <a:gd name="T7" fmla="*/ 284 h 532"/>
                <a:gd name="T8" fmla="*/ 7664 w 735"/>
                <a:gd name="T9" fmla="*/ 458 h 532"/>
                <a:gd name="T10" fmla="*/ 7174 w 735"/>
                <a:gd name="T11" fmla="*/ 456 h 532"/>
                <a:gd name="T12" fmla="*/ 8029 w 735"/>
                <a:gd name="T13" fmla="*/ 606 h 532"/>
                <a:gd name="T14" fmla="*/ 8811 w 735"/>
                <a:gd name="T15" fmla="*/ 458 h 532"/>
                <a:gd name="T16" fmla="*/ 8348 w 735"/>
                <a:gd name="T17" fmla="*/ 458 h 532"/>
                <a:gd name="T18" fmla="*/ 8325 w 735"/>
                <a:gd name="T19" fmla="*/ 257 h 532"/>
                <a:gd name="T20" fmla="*/ 7383 w 735"/>
                <a:gd name="T21" fmla="*/ 170 h 532"/>
                <a:gd name="T22" fmla="*/ 4022 w 735"/>
                <a:gd name="T23" fmla="*/ 169 h 532"/>
                <a:gd name="T24" fmla="*/ 827 w 735"/>
                <a:gd name="T25" fmla="*/ 0 h 532"/>
                <a:gd name="T26" fmla="*/ 0 w 735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5"/>
                <a:gd name="T43" fmla="*/ 0 h 532"/>
                <a:gd name="T44" fmla="*/ 735 w 735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7" name="Freeform 4"/>
            <p:cNvSpPr>
              <a:spLocks/>
            </p:cNvSpPr>
            <p:nvPr/>
          </p:nvSpPr>
          <p:spPr bwMode="auto">
            <a:xfrm>
              <a:off x="1220" y="0"/>
              <a:ext cx="231" cy="587"/>
            </a:xfrm>
            <a:custGeom>
              <a:avLst/>
              <a:gdLst>
                <a:gd name="T0" fmla="*/ 421 w 142"/>
                <a:gd name="T1" fmla="*/ 1 h 604"/>
                <a:gd name="T2" fmla="*/ 514 w 142"/>
                <a:gd name="T3" fmla="*/ 409 h 604"/>
                <a:gd name="T4" fmla="*/ 0 w 142"/>
                <a:gd name="T5" fmla="*/ 411 h 604"/>
                <a:gd name="T6" fmla="*/ 818 w 142"/>
                <a:gd name="T7" fmla="*/ 523 h 604"/>
                <a:gd name="T8" fmla="*/ 1620 w 142"/>
                <a:gd name="T9" fmla="*/ 411 h 604"/>
                <a:gd name="T10" fmla="*/ 1140 w 142"/>
                <a:gd name="T11" fmla="*/ 411 h 604"/>
                <a:gd name="T12" fmla="*/ 1127 w 142"/>
                <a:gd name="T13" fmla="*/ 0 h 604"/>
                <a:gd name="T14" fmla="*/ 421 w 142"/>
                <a:gd name="T15" fmla="*/ 1 h 6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604"/>
                <a:gd name="T26" fmla="*/ 142 w 142"/>
                <a:gd name="T27" fmla="*/ 604 h 6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5628" name="Freeform 5"/>
            <p:cNvSpPr>
              <a:spLocks/>
            </p:cNvSpPr>
            <p:nvPr/>
          </p:nvSpPr>
          <p:spPr bwMode="auto">
            <a:xfrm flipH="1">
              <a:off x="1461" y="45"/>
              <a:ext cx="1208" cy="501"/>
            </a:xfrm>
            <a:custGeom>
              <a:avLst/>
              <a:gdLst>
                <a:gd name="T0" fmla="*/ 0 w 735"/>
                <a:gd name="T1" fmla="*/ 0 h 532"/>
                <a:gd name="T2" fmla="*/ 4581 w 735"/>
                <a:gd name="T3" fmla="*/ 150 h 532"/>
                <a:gd name="T4" fmla="*/ 6918 w 735"/>
                <a:gd name="T5" fmla="*/ 150 h 532"/>
                <a:gd name="T6" fmla="*/ 7642 w 735"/>
                <a:gd name="T7" fmla="*/ 184 h 532"/>
                <a:gd name="T8" fmla="*/ 7664 w 735"/>
                <a:gd name="T9" fmla="*/ 298 h 532"/>
                <a:gd name="T10" fmla="*/ 7174 w 735"/>
                <a:gd name="T11" fmla="*/ 297 h 532"/>
                <a:gd name="T12" fmla="*/ 8029 w 735"/>
                <a:gd name="T13" fmla="*/ 394 h 532"/>
                <a:gd name="T14" fmla="*/ 8811 w 735"/>
                <a:gd name="T15" fmla="*/ 298 h 532"/>
                <a:gd name="T16" fmla="*/ 8348 w 735"/>
                <a:gd name="T17" fmla="*/ 298 h 532"/>
                <a:gd name="T18" fmla="*/ 8325 w 735"/>
                <a:gd name="T19" fmla="*/ 168 h 532"/>
                <a:gd name="T20" fmla="*/ 7383 w 735"/>
                <a:gd name="T21" fmla="*/ 111 h 532"/>
                <a:gd name="T22" fmla="*/ 4022 w 735"/>
                <a:gd name="T23" fmla="*/ 110 h 532"/>
                <a:gd name="T24" fmla="*/ 827 w 735"/>
                <a:gd name="T25" fmla="*/ 0 h 532"/>
                <a:gd name="T26" fmla="*/ 0 w 735"/>
                <a:gd name="T27" fmla="*/ 0 h 5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5"/>
                <a:gd name="T43" fmla="*/ 0 h 532"/>
                <a:gd name="T44" fmla="*/ 735 w 735"/>
                <a:gd name="T45" fmla="*/ 532 h 53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5604" name="Group 8"/>
          <p:cNvGrpSpPr>
            <a:grpSpLocks/>
          </p:cNvGrpSpPr>
          <p:nvPr/>
        </p:nvGrpSpPr>
        <p:grpSpPr bwMode="auto">
          <a:xfrm>
            <a:off x="395288" y="5373688"/>
            <a:ext cx="8353425" cy="863600"/>
            <a:chOff x="0" y="0"/>
            <a:chExt cx="5307" cy="635"/>
          </a:xfrm>
        </p:grpSpPr>
        <p:sp>
          <p:nvSpPr>
            <p:cNvPr id="25624" name="AutoShape 7"/>
            <p:cNvSpPr>
              <a:spLocks noChangeArrowheads="1"/>
            </p:cNvSpPr>
            <p:nvPr/>
          </p:nvSpPr>
          <p:spPr bwMode="auto">
            <a:xfrm>
              <a:off x="0" y="0"/>
              <a:ext cx="5307" cy="635"/>
            </a:xfrm>
            <a:prstGeom prst="roundRect">
              <a:avLst>
                <a:gd name="adj" fmla="val 16667"/>
              </a:avLst>
            </a:prstGeom>
            <a:solidFill>
              <a:srgbClr val="0099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endParaRPr>
            </a:p>
          </p:txBody>
        </p:sp>
        <p:sp>
          <p:nvSpPr>
            <p:cNvPr id="25625" name="Rectangle 8"/>
            <p:cNvSpPr>
              <a:spLocks noChangeArrowheads="1"/>
            </p:cNvSpPr>
            <p:nvPr/>
          </p:nvSpPr>
          <p:spPr bwMode="auto">
            <a:xfrm>
              <a:off x="45" y="0"/>
              <a:ext cx="5171" cy="628"/>
            </a:xfrm>
            <a:prstGeom prst="rect">
              <a:avLst/>
            </a:prstGeom>
            <a:solidFill>
              <a:srgbClr val="0099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ts val="3000"/>
                </a:lnSpc>
              </a:pPr>
              <a:r>
                <a:rPr lang="zh-CN" altLang="en-US" sz="1600" b="0">
                  <a:solidFill>
                    <a:schemeClr val="tx1"/>
                  </a:solidFill>
                  <a:latin typeface="Calibri" pitchFamily="34" charset="0"/>
                  <a:ea typeface="华文细黑" pitchFamily="2" charset="-122"/>
                </a:rPr>
                <a:t>To</a:t>
              </a:r>
              <a:r>
                <a:rPr lang="en-US" altLang="zh-CN" sz="1600" b="0">
                  <a:solidFill>
                    <a:schemeClr val="tx1"/>
                  </a:solidFill>
                  <a:latin typeface="Calibri" pitchFamily="34" charset="0"/>
                  <a:ea typeface="华文细黑" pitchFamily="2" charset="-122"/>
                </a:rPr>
                <a:t> be globally leading total solution provider for Telecom backup power, energy storage power, motive power and new energy resource application field.  </a:t>
              </a:r>
            </a:p>
          </p:txBody>
        </p:sp>
      </p:grpSp>
      <p:grpSp>
        <p:nvGrpSpPr>
          <p:cNvPr id="25605" name="Group 11"/>
          <p:cNvGrpSpPr>
            <a:grpSpLocks/>
          </p:cNvGrpSpPr>
          <p:nvPr/>
        </p:nvGrpSpPr>
        <p:grpSpPr bwMode="auto">
          <a:xfrm>
            <a:off x="1143000" y="3119438"/>
            <a:ext cx="6143625" cy="760412"/>
            <a:chOff x="0" y="0"/>
            <a:chExt cx="2826" cy="596"/>
          </a:xfrm>
        </p:grpSpPr>
        <p:sp>
          <p:nvSpPr>
            <p:cNvPr id="25621" name="Oval 10"/>
            <p:cNvSpPr>
              <a:spLocks noChangeArrowheads="1"/>
            </p:cNvSpPr>
            <p:nvPr/>
          </p:nvSpPr>
          <p:spPr bwMode="auto">
            <a:xfrm>
              <a:off x="0" y="12"/>
              <a:ext cx="2824" cy="584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endParaRPr>
            </a:p>
          </p:txBody>
        </p:sp>
        <p:sp>
          <p:nvSpPr>
            <p:cNvPr id="25622" name="Oval 11"/>
            <p:cNvSpPr>
              <a:spLocks noChangeArrowheads="1"/>
            </p:cNvSpPr>
            <p:nvPr/>
          </p:nvSpPr>
          <p:spPr bwMode="auto">
            <a:xfrm>
              <a:off x="0" y="3"/>
              <a:ext cx="2826" cy="552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endParaRPr>
            </a:p>
          </p:txBody>
        </p:sp>
        <p:sp>
          <p:nvSpPr>
            <p:cNvPr id="25623" name="Oval 12"/>
            <p:cNvSpPr>
              <a:spLocks noChangeArrowheads="1"/>
            </p:cNvSpPr>
            <p:nvPr/>
          </p:nvSpPr>
          <p:spPr bwMode="auto">
            <a:xfrm>
              <a:off x="2" y="0"/>
              <a:ext cx="2808" cy="544"/>
            </a:xfrm>
            <a:prstGeom prst="ellipse">
              <a:avLst/>
            </a:prstGeom>
            <a:solidFill>
              <a:srgbClr val="C0C0C0">
                <a:alpha val="5098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18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endParaRPr>
            </a:p>
          </p:txBody>
        </p:sp>
      </p:grpSp>
      <p:sp>
        <p:nvSpPr>
          <p:cNvPr id="25606" name="AutoShape 13"/>
          <p:cNvSpPr>
            <a:spLocks noChangeArrowheads="1"/>
          </p:cNvSpPr>
          <p:nvPr/>
        </p:nvSpPr>
        <p:spPr bwMode="auto">
          <a:xfrm>
            <a:off x="2817813" y="3181350"/>
            <a:ext cx="671512" cy="368300"/>
          </a:xfrm>
          <a:prstGeom prst="cube">
            <a:avLst>
              <a:gd name="adj" fmla="val 48171"/>
            </a:avLst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25607" name="AutoShape 14"/>
          <p:cNvSpPr>
            <a:spLocks noChangeArrowheads="1"/>
          </p:cNvSpPr>
          <p:nvPr/>
        </p:nvSpPr>
        <p:spPr bwMode="auto">
          <a:xfrm>
            <a:off x="1836738" y="2781300"/>
            <a:ext cx="2062162" cy="598488"/>
          </a:xfrm>
          <a:prstGeom prst="cube">
            <a:avLst>
              <a:gd name="adj" fmla="val 24338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25608" name="AutoShape 15"/>
          <p:cNvSpPr>
            <a:spLocks noChangeArrowheads="1"/>
          </p:cNvSpPr>
          <p:nvPr/>
        </p:nvSpPr>
        <p:spPr bwMode="auto">
          <a:xfrm>
            <a:off x="3940175" y="2405063"/>
            <a:ext cx="671513" cy="1144587"/>
          </a:xfrm>
          <a:prstGeom prst="cube">
            <a:avLst>
              <a:gd name="adj" fmla="val 48171"/>
            </a:avLst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25609" name="AutoShape 16"/>
          <p:cNvSpPr>
            <a:spLocks noChangeArrowheads="1"/>
          </p:cNvSpPr>
          <p:nvPr/>
        </p:nvSpPr>
        <p:spPr bwMode="auto">
          <a:xfrm>
            <a:off x="3276600" y="1989138"/>
            <a:ext cx="2014538" cy="720725"/>
          </a:xfrm>
          <a:prstGeom prst="cube">
            <a:avLst>
              <a:gd name="adj" fmla="val 24338"/>
            </a:avLst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25610" name="AutoShape 17"/>
          <p:cNvSpPr>
            <a:spLocks noChangeArrowheads="1"/>
          </p:cNvSpPr>
          <p:nvPr/>
        </p:nvSpPr>
        <p:spPr bwMode="auto">
          <a:xfrm>
            <a:off x="4929188" y="3181350"/>
            <a:ext cx="671512" cy="368300"/>
          </a:xfrm>
          <a:prstGeom prst="cube">
            <a:avLst>
              <a:gd name="adj" fmla="val 48171"/>
            </a:avLst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25611" name="AutoShape 18"/>
          <p:cNvSpPr>
            <a:spLocks noChangeArrowheads="1"/>
          </p:cNvSpPr>
          <p:nvPr/>
        </p:nvSpPr>
        <p:spPr bwMode="auto">
          <a:xfrm>
            <a:off x="4787900" y="2781300"/>
            <a:ext cx="2062163" cy="596900"/>
          </a:xfrm>
          <a:prstGeom prst="cube">
            <a:avLst>
              <a:gd name="adj" fmla="val 24338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1800" b="0">
              <a:solidFill>
                <a:schemeClr val="tx1"/>
              </a:solidFill>
              <a:latin typeface="Calibri" pitchFamily="34" charset="0"/>
              <a:ea typeface="华文细黑" pitchFamily="2" charset="-122"/>
            </a:endParaRPr>
          </a:p>
        </p:txBody>
      </p:sp>
      <p:sp>
        <p:nvSpPr>
          <p:cNvPr id="25612" name="Rectangle 19"/>
          <p:cNvSpPr>
            <a:spLocks noChangeArrowheads="1"/>
          </p:cNvSpPr>
          <p:nvPr/>
        </p:nvSpPr>
        <p:spPr bwMode="auto">
          <a:xfrm>
            <a:off x="2079625" y="2968625"/>
            <a:ext cx="15097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Motive power</a:t>
            </a:r>
          </a:p>
        </p:txBody>
      </p:sp>
      <p:sp>
        <p:nvSpPr>
          <p:cNvPr id="25613" name="Rectangle 20"/>
          <p:cNvSpPr>
            <a:spLocks noChangeArrowheads="1"/>
          </p:cNvSpPr>
          <p:nvPr/>
        </p:nvSpPr>
        <p:spPr bwMode="auto">
          <a:xfrm>
            <a:off x="4860925" y="2924175"/>
            <a:ext cx="187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Energy storage</a:t>
            </a:r>
          </a:p>
        </p:txBody>
      </p:sp>
      <p:sp>
        <p:nvSpPr>
          <p:cNvPr id="25614" name="Rectangle 21"/>
          <p:cNvSpPr>
            <a:spLocks noChangeArrowheads="1"/>
          </p:cNvSpPr>
          <p:nvPr/>
        </p:nvSpPr>
        <p:spPr bwMode="auto">
          <a:xfrm>
            <a:off x="3563938" y="2276475"/>
            <a:ext cx="15097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 b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Telecom</a:t>
            </a:r>
          </a:p>
        </p:txBody>
      </p:sp>
      <p:pic>
        <p:nvPicPr>
          <p:cNvPr id="25615" name="Picture 24" descr="20071018101252eee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5088" y="2974975"/>
            <a:ext cx="7461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图片 8" descr="丰田Prius混合动力轿车.jpg"/>
          <p:cNvPicPr>
            <a:picLocks noChangeAspect="1" noChangeArrowheads="1"/>
          </p:cNvPicPr>
          <p:nvPr/>
        </p:nvPicPr>
        <p:blipFill>
          <a:blip r:embed="rId3"/>
          <a:srcRect t="18869" b="20781"/>
          <a:stretch>
            <a:fillRect/>
          </a:stretch>
        </p:blipFill>
        <p:spPr bwMode="auto">
          <a:xfrm>
            <a:off x="2051050" y="3500438"/>
            <a:ext cx="2047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17" name="Group 26"/>
          <p:cNvGrpSpPr>
            <a:grpSpLocks noChangeAspect="1"/>
          </p:cNvGrpSpPr>
          <p:nvPr/>
        </p:nvGrpSpPr>
        <p:grpSpPr bwMode="auto">
          <a:xfrm>
            <a:off x="5003800" y="3502025"/>
            <a:ext cx="1706563" cy="501650"/>
            <a:chOff x="0" y="0"/>
            <a:chExt cx="1480" cy="726"/>
          </a:xfrm>
        </p:grpSpPr>
        <p:pic>
          <p:nvPicPr>
            <p:cNvPr id="25619" name="Picture 2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771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20" name="Picture 2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2" y="0"/>
              <a:ext cx="708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18" name="Rectangle 23"/>
          <p:cNvSpPr>
            <a:spLocks noChangeArrowheads="1"/>
          </p:cNvSpPr>
          <p:nvPr/>
        </p:nvSpPr>
        <p:spPr bwMode="auto">
          <a:xfrm>
            <a:off x="519113" y="981075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b="0">
                <a:solidFill>
                  <a:schemeClr val="tx1"/>
                </a:solidFill>
                <a:latin typeface="Calibri" pitchFamily="34" charset="0"/>
                <a:ea typeface="黑体" pitchFamily="49" charset="-122"/>
              </a:rPr>
              <a:t>To be whole solution provider in Telecom, motive power and energy storage field.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4813"/>
            <a:ext cx="8229600" cy="6477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zh-CN" smtClean="0">
                <a:solidFill>
                  <a:schemeClr val="tx1"/>
                </a:solidFill>
                <a:latin typeface="Calibri" pitchFamily="34" charset="0"/>
                <a:ea typeface="黑体" pitchFamily="49" charset="-122"/>
              </a:rPr>
              <a:t>What we can do</a:t>
            </a:r>
            <a:endParaRPr lang="en-US" altLang="zh-CN" sz="2600" smtClean="0">
              <a:solidFill>
                <a:schemeClr val="tx1"/>
              </a:solidFill>
              <a:latin typeface="Calibri" pitchFamily="34" charset="0"/>
              <a:ea typeface="黑体" pitchFamily="49" charset="-122"/>
            </a:endParaRPr>
          </a:p>
        </p:txBody>
      </p:sp>
      <p:sp>
        <p:nvSpPr>
          <p:cNvPr id="75779" name="Rectangle 7"/>
          <p:cNvSpPr>
            <a:spLocks noChangeArrowheads="1"/>
          </p:cNvSpPr>
          <p:nvPr/>
        </p:nvSpPr>
        <p:spPr bwMode="auto">
          <a:xfrm>
            <a:off x="3460750" y="1412875"/>
            <a:ext cx="2212975" cy="442913"/>
          </a:xfrm>
          <a:prstGeom prst="rect">
            <a:avLst/>
          </a:prstGeom>
          <a:solidFill>
            <a:srgbClr val="FF9933"/>
          </a:solidFill>
          <a:ln w="63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zh-CN" altLang="zh-CN" sz="1800" b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3132138" y="1465263"/>
            <a:ext cx="295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altLang="zh-CN" sz="2000">
                <a:solidFill>
                  <a:schemeClr val="tx1"/>
                </a:solidFill>
                <a:latin typeface="Arial" charset="0"/>
                <a:ea typeface="华文细黑" pitchFamily="2" charset="-122"/>
              </a:rPr>
              <a:t>Motive power</a:t>
            </a:r>
          </a:p>
        </p:txBody>
      </p:sp>
      <p:grpSp>
        <p:nvGrpSpPr>
          <p:cNvPr id="26628" name="组合 17"/>
          <p:cNvGrpSpPr>
            <a:grpSpLocks/>
          </p:cNvGrpSpPr>
          <p:nvPr/>
        </p:nvGrpSpPr>
        <p:grpSpPr bwMode="auto">
          <a:xfrm>
            <a:off x="5867400" y="1412875"/>
            <a:ext cx="2952750" cy="442913"/>
            <a:chOff x="323528" y="1544638"/>
            <a:chExt cx="2593975" cy="442912"/>
          </a:xfrm>
        </p:grpSpPr>
        <p:sp>
          <p:nvSpPr>
            <p:cNvPr id="75782" name="Rectangle 7"/>
            <p:cNvSpPr>
              <a:spLocks noChangeArrowheads="1"/>
            </p:cNvSpPr>
            <p:nvPr/>
          </p:nvSpPr>
          <p:spPr bwMode="auto">
            <a:xfrm>
              <a:off x="612213" y="1544638"/>
              <a:ext cx="1944087" cy="442912"/>
            </a:xfrm>
            <a:prstGeom prst="rect">
              <a:avLst/>
            </a:prstGeom>
            <a:solidFill>
              <a:srgbClr val="FF9933"/>
            </a:solidFill>
            <a:ln w="635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lIns="0" tIns="0" rIns="0" bIns="0" anchor="ctr"/>
            <a:lstStyle/>
            <a:p>
              <a:pPr>
                <a:defRPr/>
              </a:pPr>
              <a:endParaRPr lang="zh-CN" altLang="zh-CN" sz="1800" b="0">
                <a:solidFill>
                  <a:schemeClr val="tx1"/>
                </a:solidFill>
                <a:latin typeface="华文细黑" pitchFamily="2" charset="-122"/>
                <a:ea typeface="华文细黑" pitchFamily="2" charset="-122"/>
              </a:endParaRPr>
            </a:p>
          </p:txBody>
        </p:sp>
        <p:sp>
          <p:nvSpPr>
            <p:cNvPr id="26638" name="Text Box 8"/>
            <p:cNvSpPr txBox="1">
              <a:spLocks noChangeArrowheads="1"/>
            </p:cNvSpPr>
            <p:nvPr/>
          </p:nvSpPr>
          <p:spPr bwMode="auto">
            <a:xfrm>
              <a:off x="323528" y="1597025"/>
              <a:ext cx="2593975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eaLnBrk="0" hangingPunct="0"/>
              <a:r>
                <a:rPr lang="en-US" altLang="zh-CN" sz="2000">
                  <a:solidFill>
                    <a:schemeClr val="tx1"/>
                  </a:solidFill>
                  <a:latin typeface="Arial" charset="0"/>
                  <a:ea typeface="华文细黑" pitchFamily="2" charset="-122"/>
                </a:rPr>
                <a:t>Energy storage</a:t>
              </a:r>
            </a:p>
          </p:txBody>
        </p:sp>
      </p:grpSp>
      <p:pic>
        <p:nvPicPr>
          <p:cNvPr id="26629" name="Picture 12" descr="201110270506162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916113"/>
            <a:ext cx="193833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201111090804543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060575"/>
            <a:ext cx="1957388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7" name="Rectangle 7"/>
          <p:cNvSpPr>
            <a:spLocks noChangeArrowheads="1"/>
          </p:cNvSpPr>
          <p:nvPr/>
        </p:nvSpPr>
        <p:spPr bwMode="auto">
          <a:xfrm>
            <a:off x="774700" y="1412875"/>
            <a:ext cx="2212975" cy="442913"/>
          </a:xfrm>
          <a:prstGeom prst="rect">
            <a:avLst/>
          </a:prstGeom>
          <a:solidFill>
            <a:srgbClr val="FF9933"/>
          </a:solidFill>
          <a:ln w="63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zh-CN" altLang="zh-CN" sz="1800" b="0">
              <a:solidFill>
                <a:schemeClr val="tx1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68313" y="1484313"/>
            <a:ext cx="295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altLang="zh-CN" sz="2000">
                <a:solidFill>
                  <a:schemeClr val="tx1"/>
                </a:solidFill>
                <a:latin typeface="Arial" charset="0"/>
                <a:ea typeface="华文细黑" pitchFamily="2" charset="-122"/>
              </a:rPr>
              <a:t>Telecom</a:t>
            </a:r>
          </a:p>
        </p:txBody>
      </p:sp>
      <p:pic>
        <p:nvPicPr>
          <p:cNvPr id="26633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276475"/>
            <a:ext cx="230505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4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3716338"/>
            <a:ext cx="1482725" cy="2233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5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4221163"/>
            <a:ext cx="1489075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6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3860800"/>
            <a:ext cx="2809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7" name="灯片编号占位符 3"/>
          <p:cNvSpPr txBox="1">
            <a:spLocks noGrp="1"/>
          </p:cNvSpPr>
          <p:nvPr/>
        </p:nvSpPr>
        <p:spPr bwMode="auto">
          <a:xfrm>
            <a:off x="8172450" y="64008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994D5922-94C3-4411-9345-C132B5D8A968}" type="slidenum">
              <a:rPr lang="nb-NO" altLang="zh-CN" sz="1200" b="0">
                <a:solidFill>
                  <a:srgbClr val="999999"/>
                </a:solidFill>
              </a:rPr>
              <a:pPr algn="r" eaLnBrk="0" hangingPunct="0"/>
              <a:t>7</a:t>
            </a:fld>
            <a:endParaRPr lang="nb-NO" altLang="zh-CN" sz="1400" b="0">
              <a:solidFill>
                <a:srgbClr val="999999"/>
              </a:solidFill>
            </a:endParaRPr>
          </a:p>
        </p:txBody>
      </p:sp>
      <p:sp>
        <p:nvSpPr>
          <p:cNvPr id="706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844675"/>
            <a:ext cx="5903913" cy="9366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  <a:tabLst>
                <a:tab pos="2568575" algn="l"/>
              </a:tabLst>
            </a:pPr>
            <a:r>
              <a:rPr lang="en-US" altLang="zh-CN" sz="1800" b="1" smtClean="0">
                <a:latin typeface="Calibri" pitchFamily="34" charset="0"/>
                <a:ea typeface="宋体" charset="-122"/>
                <a:cs typeface="Calibri" pitchFamily="34" charset="0"/>
              </a:rPr>
              <a:t>Technology:</a:t>
            </a:r>
            <a:r>
              <a:rPr lang="en-US" altLang="zh-CN" sz="1800" smtClean="0">
                <a:latin typeface="Calibri" pitchFamily="34" charset="0"/>
                <a:ea typeface="宋体" charset="-122"/>
                <a:cs typeface="Calibri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568575" algn="l"/>
              </a:tabLst>
            </a:pPr>
            <a:endParaRPr lang="en-US" altLang="zh-CN" sz="1800" smtClean="0">
              <a:latin typeface="Calibri" pitchFamily="34" charset="0"/>
              <a:ea typeface="宋体" charset="-122"/>
              <a:cs typeface="Calibri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568575" algn="l"/>
              </a:tabLst>
            </a:pPr>
            <a:r>
              <a:rPr lang="en-US" altLang="zh-CN" sz="1800" smtClean="0">
                <a:latin typeface="Calibri" pitchFamily="34" charset="0"/>
                <a:ea typeface="宋体" charset="-122"/>
                <a:cs typeface="Calibri" pitchFamily="34" charset="0"/>
              </a:rPr>
              <a:t>AGM / Polymer Gel/ Tubular Gel VRLA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568575" algn="l"/>
              </a:tabLst>
            </a:pPr>
            <a:endParaRPr lang="en-US" altLang="zh-CN" sz="1800" smtClean="0">
              <a:ea typeface="宋体" charset="-122"/>
              <a:cs typeface="Calibri" pitchFamily="34" charset="0"/>
            </a:endParaRPr>
          </a:p>
        </p:txBody>
      </p:sp>
      <p:sp>
        <p:nvSpPr>
          <p:cNvPr id="7068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04813"/>
            <a:ext cx="5113338" cy="936625"/>
          </a:xfrm>
          <a:solidFill>
            <a:schemeClr val="bg1">
              <a:alpha val="25098"/>
            </a:schemeClr>
          </a:solidFill>
        </p:spPr>
        <p:txBody>
          <a:bodyPr/>
          <a:lstStyle/>
          <a:p>
            <a:pPr eaLnBrk="1" hangingPunct="1"/>
            <a:r>
              <a:rPr lang="nb-NO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Wide range products&amp;Capacity</a:t>
            </a:r>
            <a:endParaRPr lang="en-US" altLang="zh-CN" sz="2800" smtClean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pic>
        <p:nvPicPr>
          <p:cNvPr id="70690" name="Picture 5" descr="title_a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3429000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91" name="Picture 6" descr="title_ac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052513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92" name="Picture 7" descr="title_e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1557338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93" name="Picture 8" descr="title_t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2205038"/>
            <a:ext cx="1619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94" name="Picture 9" descr="title_h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2852738"/>
            <a:ext cx="1333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95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3860800"/>
            <a:ext cx="25209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186496" y="4948461"/>
            <a:ext cx="3952340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2600" b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LiFePO</a:t>
            </a:r>
            <a:r>
              <a:rPr lang="en-US" altLang="zh-CN" sz="2600" b="0" spc="50" baseline="-25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</a:t>
            </a:r>
            <a:r>
              <a:rPr lang="en-US" altLang="zh-CN" sz="2600" b="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Batteries</a:t>
            </a:r>
            <a:endParaRPr lang="en-GB" altLang="zh-CN" sz="2600" b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0697" name="AutoShape 16"/>
          <p:cNvSpPr>
            <a:spLocks noChangeArrowheads="1"/>
          </p:cNvSpPr>
          <p:nvPr/>
        </p:nvSpPr>
        <p:spPr bwMode="auto">
          <a:xfrm>
            <a:off x="538163" y="2779713"/>
            <a:ext cx="1584325" cy="1081087"/>
          </a:xfrm>
          <a:prstGeom prst="flowChartAlternateProcess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0698" name="Text Box 17"/>
          <p:cNvSpPr txBox="1">
            <a:spLocks noChangeArrowheads="1"/>
          </p:cNvSpPr>
          <p:nvPr/>
        </p:nvSpPr>
        <p:spPr bwMode="auto">
          <a:xfrm>
            <a:off x="609600" y="2886075"/>
            <a:ext cx="1439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  <a:latin typeface="Calibri" pitchFamily="34" charset="0"/>
              </a:rPr>
              <a:t>VRLA</a:t>
            </a:r>
          </a:p>
        </p:txBody>
      </p:sp>
      <p:sp>
        <p:nvSpPr>
          <p:cNvPr id="70699" name="AutoShape 18"/>
          <p:cNvSpPr>
            <a:spLocks noChangeArrowheads="1"/>
          </p:cNvSpPr>
          <p:nvPr/>
        </p:nvSpPr>
        <p:spPr bwMode="auto">
          <a:xfrm>
            <a:off x="539750" y="4365625"/>
            <a:ext cx="1584325" cy="1222375"/>
          </a:xfrm>
          <a:prstGeom prst="flowChartAlternateProcess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aphicFrame>
        <p:nvGraphicFramePr>
          <p:cNvPr id="70671" name="Object 15"/>
          <p:cNvGraphicFramePr>
            <a:graphicFrameLocks/>
          </p:cNvGraphicFramePr>
          <p:nvPr/>
        </p:nvGraphicFramePr>
        <p:xfrm>
          <a:off x="825500" y="4940300"/>
          <a:ext cx="936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3" r:id="rId10" imgW="2805077" imgH="1434557" progId="Word.Document.12">
                  <p:embed/>
                </p:oleObj>
              </mc:Choice>
              <mc:Fallback>
                <p:oleObj r:id="rId10" imgW="2805077" imgH="1434557" progId="Word.Document.12">
                  <p:embed/>
                  <p:pic>
                    <p:nvPicPr>
                      <p:cNvPr id="0" name="Picture 15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4940300"/>
                        <a:ext cx="9366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700" name="Picture 15" descr="2011110908045434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98525" y="3282950"/>
            <a:ext cx="876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01" name="AutoShape 22"/>
          <p:cNvSpPr>
            <a:spLocks noChangeArrowheads="1"/>
          </p:cNvSpPr>
          <p:nvPr/>
        </p:nvSpPr>
        <p:spPr bwMode="auto">
          <a:xfrm>
            <a:off x="538163" y="2779713"/>
            <a:ext cx="1584325" cy="1081087"/>
          </a:xfrm>
          <a:prstGeom prst="flowChartAlternateProcess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0702" name="AutoShape 24"/>
          <p:cNvSpPr>
            <a:spLocks noChangeArrowheads="1"/>
          </p:cNvSpPr>
          <p:nvPr/>
        </p:nvSpPr>
        <p:spPr bwMode="auto">
          <a:xfrm>
            <a:off x="539750" y="4365625"/>
            <a:ext cx="1584325" cy="1222375"/>
          </a:xfrm>
          <a:prstGeom prst="flowChartAlternateProcess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aphicFrame>
        <p:nvGraphicFramePr>
          <p:cNvPr id="70675" name="Object 19"/>
          <p:cNvGraphicFramePr>
            <a:graphicFrameLocks/>
          </p:cNvGraphicFramePr>
          <p:nvPr/>
        </p:nvGraphicFramePr>
        <p:xfrm>
          <a:off x="825500" y="4940300"/>
          <a:ext cx="936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4" r:id="rId13" imgW="2805077" imgH="1434557" progId="Word.Document.12">
                  <p:embed/>
                </p:oleObj>
              </mc:Choice>
              <mc:Fallback>
                <p:oleObj r:id="rId13" imgW="2805077" imgH="1434557" progId="Word.Document.12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4940300"/>
                        <a:ext cx="9366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703" name="Picture 15" descr="2011110908045434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98525" y="3282950"/>
            <a:ext cx="876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04" name="AutoShape 28"/>
          <p:cNvSpPr>
            <a:spLocks noChangeArrowheads="1"/>
          </p:cNvSpPr>
          <p:nvPr/>
        </p:nvSpPr>
        <p:spPr bwMode="auto">
          <a:xfrm>
            <a:off x="538163" y="2779713"/>
            <a:ext cx="1584325" cy="1081087"/>
          </a:xfrm>
          <a:prstGeom prst="flowChartAlternateProcess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0705" name="AutoShape 30"/>
          <p:cNvSpPr>
            <a:spLocks noChangeArrowheads="1"/>
          </p:cNvSpPr>
          <p:nvPr/>
        </p:nvSpPr>
        <p:spPr bwMode="auto">
          <a:xfrm>
            <a:off x="539750" y="4365625"/>
            <a:ext cx="1584325" cy="1222375"/>
          </a:xfrm>
          <a:prstGeom prst="flowChartAlternateProcess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graphicFrame>
        <p:nvGraphicFramePr>
          <p:cNvPr id="70679" name="Object 23"/>
          <p:cNvGraphicFramePr>
            <a:graphicFrameLocks/>
          </p:cNvGraphicFramePr>
          <p:nvPr/>
        </p:nvGraphicFramePr>
        <p:xfrm>
          <a:off x="825500" y="4940300"/>
          <a:ext cx="936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5" r:id="rId14" imgW="2805077" imgH="1434557" progId="Word.Document.12">
                  <p:embed/>
                </p:oleObj>
              </mc:Choice>
              <mc:Fallback>
                <p:oleObj r:id="rId14" imgW="2805077" imgH="1434557" progId="Word.Document.12">
                  <p:embed/>
                  <p:pic>
                    <p:nvPicPr>
                      <p:cNvPr id="0" name="Picture 23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4940300"/>
                        <a:ext cx="9366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706" name="Picture 15" descr="2011110908045434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98525" y="3282950"/>
            <a:ext cx="876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07" name="Text Box 34"/>
          <p:cNvSpPr txBox="1">
            <a:spLocks noChangeArrowheads="1"/>
          </p:cNvSpPr>
          <p:nvPr/>
        </p:nvSpPr>
        <p:spPr bwMode="auto">
          <a:xfrm>
            <a:off x="2409825" y="2924175"/>
            <a:ext cx="1787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>
                <a:solidFill>
                  <a:srgbClr val="0033CC"/>
                </a:solidFill>
                <a:latin typeface="Calibri" pitchFamily="34" charset="0"/>
              </a:rPr>
              <a:t>Production Capacity of </a:t>
            </a:r>
            <a:r>
              <a:rPr lang="en-US" altLang="zh-CN" sz="1800">
                <a:solidFill>
                  <a:srgbClr val="0033CC"/>
                </a:solidFill>
                <a:latin typeface="Calibri" pitchFamily="34" charset="0"/>
              </a:rPr>
              <a:t>17 million KVAH</a:t>
            </a:r>
          </a:p>
        </p:txBody>
      </p:sp>
      <p:sp>
        <p:nvSpPr>
          <p:cNvPr id="70708" name="Text Box 35"/>
          <p:cNvSpPr txBox="1">
            <a:spLocks noChangeArrowheads="1"/>
          </p:cNvSpPr>
          <p:nvPr/>
        </p:nvSpPr>
        <p:spPr bwMode="auto">
          <a:xfrm>
            <a:off x="2484438" y="4365625"/>
            <a:ext cx="21605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800">
                <a:solidFill>
                  <a:srgbClr val="0033CC"/>
                </a:solidFill>
                <a:latin typeface="Calibri" pitchFamily="34" charset="0"/>
              </a:rPr>
              <a:t>Production Capacity of 1</a:t>
            </a:r>
            <a:r>
              <a:rPr lang="en-US" altLang="zh-CN" sz="1800">
                <a:solidFill>
                  <a:srgbClr val="0033CC"/>
                </a:solidFill>
                <a:latin typeface="Calibri" pitchFamily="34" charset="0"/>
              </a:rPr>
              <a:t>.20 GWh/year</a:t>
            </a:r>
            <a:endParaRPr lang="zh-CN" altLang="en-US" sz="1800">
              <a:solidFill>
                <a:srgbClr val="0033CC"/>
              </a:solidFill>
              <a:latin typeface="Calibri" pitchFamily="34" charset="0"/>
            </a:endParaRPr>
          </a:p>
          <a:p>
            <a:r>
              <a:rPr lang="zh-CN" altLang="en-US" sz="1800">
                <a:solidFill>
                  <a:srgbClr val="0033CC"/>
                </a:solidFill>
                <a:latin typeface="Calibri" pitchFamily="34" charset="0"/>
              </a:rPr>
              <a:t>Will extent to 1320MWH</a:t>
            </a:r>
          </a:p>
        </p:txBody>
      </p:sp>
      <p:graphicFrame>
        <p:nvGraphicFramePr>
          <p:cNvPr id="70683" name="Object 27"/>
          <p:cNvGraphicFramePr>
            <a:graphicFrameLocks/>
          </p:cNvGraphicFramePr>
          <p:nvPr/>
        </p:nvGraphicFramePr>
        <p:xfrm>
          <a:off x="827088" y="4940300"/>
          <a:ext cx="936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6" r:id="rId15" imgW="2805077" imgH="1434557" progId="Word.Document.12">
                  <p:embed/>
                </p:oleObj>
              </mc:Choice>
              <mc:Fallback>
                <p:oleObj r:id="rId15" imgW="2805077" imgH="1434557" progId="Word.Document.12">
                  <p:embed/>
                  <p:pic>
                    <p:nvPicPr>
                      <p:cNvPr id="0" name="Picture 2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940300"/>
                        <a:ext cx="9366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4" name="Object 28"/>
          <p:cNvGraphicFramePr>
            <a:graphicFrameLocks/>
          </p:cNvGraphicFramePr>
          <p:nvPr/>
        </p:nvGraphicFramePr>
        <p:xfrm>
          <a:off x="827088" y="4940300"/>
          <a:ext cx="936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7" r:id="rId16" imgW="2805077" imgH="1434557" progId="Word.Document.12">
                  <p:embed/>
                </p:oleObj>
              </mc:Choice>
              <mc:Fallback>
                <p:oleObj r:id="rId16" imgW="2805077" imgH="1434557" progId="Word.Document.12">
                  <p:embed/>
                  <p:pic>
                    <p:nvPicPr>
                      <p:cNvPr id="0" name="Picture 28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940300"/>
                        <a:ext cx="9366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709" name="Text Box 40"/>
          <p:cNvSpPr txBox="1">
            <a:spLocks noChangeArrowheads="1"/>
          </p:cNvSpPr>
          <p:nvPr/>
        </p:nvSpPr>
        <p:spPr bwMode="auto">
          <a:xfrm>
            <a:off x="684213" y="4941888"/>
            <a:ext cx="1817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chemeClr val="tx1"/>
                </a:solidFill>
                <a:latin typeface="Calibri" pitchFamily="34" charset="0"/>
              </a:rPr>
              <a:t>Li</a:t>
            </a:r>
            <a:r>
              <a:rPr lang="en-US" altLang="zh-CN" sz="2000">
                <a:solidFill>
                  <a:schemeClr val="tx1"/>
                </a:solidFill>
                <a:latin typeface="Calibri" pitchFamily="34" charset="0"/>
              </a:rPr>
              <a:t>FePO4</a:t>
            </a:r>
          </a:p>
        </p:txBody>
      </p:sp>
      <p:graphicFrame>
        <p:nvGraphicFramePr>
          <p:cNvPr id="70686" name="Object 30"/>
          <p:cNvGraphicFramePr>
            <a:graphicFrameLocks/>
          </p:cNvGraphicFramePr>
          <p:nvPr/>
        </p:nvGraphicFramePr>
        <p:xfrm>
          <a:off x="827088" y="4941888"/>
          <a:ext cx="936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98" r:id="rId17" imgW="2805077" imgH="1434557" progId="Word.Document.12">
                  <p:embed/>
                </p:oleObj>
              </mc:Choice>
              <mc:Fallback>
                <p:oleObj r:id="rId17" imgW="2805077" imgH="1434557" progId="Word.Document.12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941888"/>
                        <a:ext cx="9366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7"/>
          <p:cNvSpPr>
            <a:spLocks noChangeArrowheads="1"/>
          </p:cNvSpPr>
          <p:nvPr/>
        </p:nvSpPr>
        <p:spPr bwMode="auto">
          <a:xfrm>
            <a:off x="395288" y="3944938"/>
            <a:ext cx="128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800" b="0">
                <a:solidFill>
                  <a:schemeClr val="tx1"/>
                </a:solidFill>
                <a:latin typeface="Calibri" pitchFamily="34" charset="0"/>
              </a:rPr>
              <a:t>lithium-ion</a:t>
            </a:r>
            <a:r>
              <a:rPr lang="en-US" altLang="zh-CN" sz="1800"/>
              <a:t> </a:t>
            </a:r>
            <a:endParaRPr lang="zh-CN" altLang="en-US" sz="1800"/>
          </a:p>
        </p:txBody>
      </p:sp>
      <p:sp>
        <p:nvSpPr>
          <p:cNvPr id="70711" name="Text Box 17"/>
          <p:cNvSpPr txBox="1">
            <a:spLocks noChangeArrowheads="1"/>
          </p:cNvSpPr>
          <p:nvPr/>
        </p:nvSpPr>
        <p:spPr bwMode="auto">
          <a:xfrm>
            <a:off x="611188" y="4365625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tx1"/>
                </a:solidFill>
                <a:latin typeface="Calibri" pitchFamily="34" charset="0"/>
              </a:rPr>
              <a:t>LiFePO4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3"/>
          <p:cNvSpPr txBox="1">
            <a:spLocks noChangeArrowheads="1"/>
          </p:cNvSpPr>
          <p:nvPr/>
        </p:nvSpPr>
        <p:spPr bwMode="auto">
          <a:xfrm>
            <a:off x="5076825" y="1773238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  <a:buFont typeface="Wingdings" pitchFamily="2" charset="2"/>
              <a:buChar char="v"/>
            </a:pPr>
            <a:r>
              <a:rPr lang="zh-CN" altLang="en-US" sz="1800">
                <a:solidFill>
                  <a:schemeClr val="tx1"/>
                </a:solidFill>
                <a:latin typeface="Calibri" pitchFamily="34" charset="0"/>
              </a:rPr>
              <a:t>The revenue of 2012 estimated </a:t>
            </a:r>
            <a:r>
              <a:rPr lang="en-US" altLang="zh-CN" sz="1800">
                <a:solidFill>
                  <a:schemeClr val="tx1"/>
                </a:solidFill>
                <a:latin typeface="Calibri" pitchFamily="34" charset="0"/>
              </a:rPr>
              <a:t>to be 450million US Dollar</a:t>
            </a:r>
          </a:p>
        </p:txBody>
      </p:sp>
      <p:sp>
        <p:nvSpPr>
          <p:cNvPr id="89090" name="Text Box 747"/>
          <p:cNvSpPr txBox="1">
            <a:spLocks noChangeArrowheads="1"/>
          </p:cNvSpPr>
          <p:nvPr/>
        </p:nvSpPr>
        <p:spPr bwMode="auto">
          <a:xfrm>
            <a:off x="468313" y="1341438"/>
            <a:ext cx="41751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708688">
                <a:alpha val="50000"/>
              </a:srgbClr>
            </a:prstShdw>
          </a:effec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buClr>
                <a:srgbClr val="EE2800"/>
              </a:buClr>
              <a:buFont typeface="Wingdings" pitchFamily="2" charset="2"/>
              <a:buChar char="p"/>
            </a:pPr>
            <a:r>
              <a:rPr lang="en-US" altLang="zh-CN" sz="18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Leading position in R&amp;D ability</a:t>
            </a:r>
          </a:p>
          <a:p>
            <a:pPr>
              <a:lnSpc>
                <a:spcPct val="135000"/>
              </a:lnSpc>
              <a:buClr>
                <a:srgbClr val="EE2800"/>
              </a:buClr>
              <a:buFont typeface="Wingdings" pitchFamily="2" charset="2"/>
              <a:buChar char="p"/>
            </a:pPr>
            <a:r>
              <a:rPr lang="en-US" altLang="zh-CN" sz="18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Top one brand in China</a:t>
            </a:r>
          </a:p>
          <a:p>
            <a:pPr>
              <a:lnSpc>
                <a:spcPct val="135000"/>
              </a:lnSpc>
              <a:buClr>
                <a:srgbClr val="EE2800"/>
              </a:buClr>
              <a:buFont typeface="Wingdings" pitchFamily="2" charset="2"/>
              <a:buChar char="p"/>
            </a:pPr>
            <a:r>
              <a:rPr lang="en-US" altLang="zh-CN" sz="18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 Largest manufacture capacity for telecom battery in China</a:t>
            </a:r>
          </a:p>
          <a:p>
            <a:pPr>
              <a:lnSpc>
                <a:spcPct val="135000"/>
              </a:lnSpc>
              <a:buClr>
                <a:srgbClr val="EE2800"/>
              </a:buClr>
              <a:buFont typeface="Wingdings" pitchFamily="2" charset="2"/>
              <a:buChar char="p"/>
            </a:pPr>
            <a:r>
              <a:rPr lang="en-US" altLang="zh-CN" sz="18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Products has exported to more than 100 countries </a:t>
            </a:r>
          </a:p>
          <a:p>
            <a:pPr>
              <a:lnSpc>
                <a:spcPct val="135000"/>
              </a:lnSpc>
              <a:buClr>
                <a:srgbClr val="EE2800"/>
              </a:buClr>
              <a:buFont typeface="Wingdings" pitchFamily="2" charset="2"/>
              <a:buChar char="p"/>
            </a:pPr>
            <a:r>
              <a:rPr lang="en-US" altLang="zh-CN" sz="18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 Top supplier in China telecom Industry</a:t>
            </a:r>
          </a:p>
          <a:p>
            <a:pPr>
              <a:lnSpc>
                <a:spcPct val="135000"/>
              </a:lnSpc>
              <a:buClr>
                <a:srgbClr val="EE2800"/>
              </a:buClr>
              <a:buFont typeface="Wingdings" pitchFamily="2" charset="2"/>
              <a:buChar char="p"/>
            </a:pPr>
            <a:r>
              <a:rPr lang="zh-CN" altLang="en-US" sz="18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 </a:t>
            </a:r>
            <a:r>
              <a:rPr lang="en-US" altLang="zh-CN" sz="18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Annual turnover for overseas more than 120Million USD </a:t>
            </a:r>
          </a:p>
          <a:p>
            <a:pPr>
              <a:lnSpc>
                <a:spcPct val="135000"/>
              </a:lnSpc>
              <a:buClr>
                <a:srgbClr val="EE2800"/>
              </a:buClr>
              <a:buFont typeface="Wingdings" pitchFamily="2" charset="2"/>
              <a:buChar char="p"/>
            </a:pPr>
            <a:r>
              <a:rPr lang="en-US" altLang="zh-CN" sz="1800" b="0" dirty="0">
                <a:solidFill>
                  <a:schemeClr val="tx1"/>
                </a:solidFill>
                <a:latin typeface="Calibri" pitchFamily="34" charset="0"/>
                <a:ea typeface="华文细黑" pitchFamily="2" charset="-122"/>
              </a:rPr>
              <a:t>Rich experience in overseas respected customers</a:t>
            </a:r>
          </a:p>
        </p:txBody>
      </p:sp>
      <p:pic>
        <p:nvPicPr>
          <p:cNvPr id="72707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549275"/>
            <a:ext cx="1655762" cy="863600"/>
          </a:xfrm>
        </p:spPr>
      </p:pic>
      <p:pic>
        <p:nvPicPr>
          <p:cNvPr id="7270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92150"/>
            <a:ext cx="11906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indian-growth-graph-best"/>
          <p:cNvPicPr>
            <a:picLocks noChangeAspect="1" noChangeArrowheads="1"/>
          </p:cNvPicPr>
          <p:nvPr/>
        </p:nvPicPr>
        <p:blipFill>
          <a:blip r:embed="rId4">
            <a:lum bright="14000" contrast="-32000"/>
          </a:blip>
          <a:srcRect/>
          <a:stretch>
            <a:fillRect/>
          </a:stretch>
        </p:blipFill>
        <p:spPr bwMode="auto">
          <a:xfrm>
            <a:off x="5580063" y="2924175"/>
            <a:ext cx="249078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5" name="Text Box 3"/>
          <p:cNvSpPr txBox="1">
            <a:spLocks noChangeArrowheads="1"/>
          </p:cNvSpPr>
          <p:nvPr/>
        </p:nvSpPr>
        <p:spPr bwMode="auto">
          <a:xfrm>
            <a:off x="5076825" y="1773238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  <a:buFont typeface="Wingdings" pitchFamily="2" charset="2"/>
              <a:buChar char="v"/>
            </a:pPr>
            <a:r>
              <a:rPr lang="zh-CN" altLang="en-US" sz="1800">
                <a:solidFill>
                  <a:schemeClr val="tx1"/>
                </a:solidFill>
                <a:latin typeface="Calibri" pitchFamily="34" charset="0"/>
              </a:rPr>
              <a:t>The revenue of 2012 estimated </a:t>
            </a:r>
            <a:r>
              <a:rPr lang="en-US" altLang="zh-CN" sz="1800">
                <a:solidFill>
                  <a:schemeClr val="tx1"/>
                </a:solidFill>
                <a:latin typeface="Calibri" pitchFamily="34" charset="0"/>
              </a:rPr>
              <a:t>to be 450million US Dollar</a:t>
            </a:r>
          </a:p>
        </p:txBody>
      </p:sp>
      <p:pic>
        <p:nvPicPr>
          <p:cNvPr id="2" name="Picture 8" descr="indian-growth-graph-best"/>
          <p:cNvPicPr>
            <a:picLocks noChangeAspect="1" noChangeArrowheads="1"/>
          </p:cNvPicPr>
          <p:nvPr/>
        </p:nvPicPr>
        <p:blipFill>
          <a:blip r:embed="rId4">
            <a:lum bright="14000" contrast="-32000"/>
          </a:blip>
          <a:srcRect/>
          <a:stretch>
            <a:fillRect/>
          </a:stretch>
        </p:blipFill>
        <p:spPr bwMode="auto">
          <a:xfrm>
            <a:off x="5580063" y="2924175"/>
            <a:ext cx="249078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712" name="Group 11"/>
          <p:cNvGrpSpPr>
            <a:grpSpLocks/>
          </p:cNvGrpSpPr>
          <p:nvPr/>
        </p:nvGrpSpPr>
        <p:grpSpPr bwMode="auto">
          <a:xfrm>
            <a:off x="5076825" y="1773238"/>
            <a:ext cx="3384550" cy="3633787"/>
            <a:chOff x="3198" y="1117"/>
            <a:chExt cx="2132" cy="2289"/>
          </a:xfrm>
        </p:grpSpPr>
        <p:sp>
          <p:nvSpPr>
            <p:cNvPr id="72714" name="Text Box 3"/>
            <p:cNvSpPr txBox="1">
              <a:spLocks noChangeArrowheads="1"/>
            </p:cNvSpPr>
            <p:nvPr/>
          </p:nvSpPr>
          <p:spPr bwMode="auto">
            <a:xfrm>
              <a:off x="3198" y="1117"/>
              <a:ext cx="21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Pct val="100000"/>
                <a:buFont typeface="Wingdings" pitchFamily="2" charset="2"/>
                <a:buChar char="v"/>
              </a:pPr>
              <a:r>
                <a:rPr lang="zh-CN" altLang="en-US" sz="1800">
                  <a:solidFill>
                    <a:schemeClr val="tx1"/>
                  </a:solidFill>
                  <a:latin typeface="Calibri" pitchFamily="34" charset="0"/>
                </a:rPr>
                <a:t>The revenue of 2012 estimated </a:t>
              </a:r>
              <a:r>
                <a:rPr lang="en-US" altLang="zh-CN" sz="1800">
                  <a:solidFill>
                    <a:schemeClr val="tx1"/>
                  </a:solidFill>
                  <a:latin typeface="Calibri" pitchFamily="34" charset="0"/>
                </a:rPr>
                <a:t>to be 450million US Dollar</a:t>
              </a:r>
            </a:p>
          </p:txBody>
        </p:sp>
        <p:pic>
          <p:nvPicPr>
            <p:cNvPr id="72715" name="Picture 8" descr="indian-growth-graph-best"/>
            <p:cNvPicPr>
              <a:picLocks noChangeAspect="1" noChangeArrowheads="1"/>
            </p:cNvPicPr>
            <p:nvPr/>
          </p:nvPicPr>
          <p:blipFill>
            <a:blip r:embed="rId4">
              <a:lum bright="14000" contrast="-32000"/>
            </a:blip>
            <a:srcRect/>
            <a:stretch>
              <a:fillRect/>
            </a:stretch>
          </p:blipFill>
          <p:spPr bwMode="auto">
            <a:xfrm>
              <a:off x="3515" y="1842"/>
              <a:ext cx="1569" cy="1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2713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549275"/>
            <a:ext cx="158432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172450" y="6400800"/>
            <a:ext cx="762000" cy="457200"/>
          </a:xfrm>
          <a:noFill/>
        </p:spPr>
        <p:txBody>
          <a:bodyPr/>
          <a:lstStyle/>
          <a:p>
            <a:fld id="{293743B2-19EB-4B26-A680-3783BF2F4227}" type="slidenum">
              <a:rPr lang="nb-NO" altLang="zh-CN" smtClean="0">
                <a:ea typeface="宋体" charset="-122"/>
              </a:rPr>
              <a:pPr/>
              <a:t>9</a:t>
            </a:fld>
            <a:endParaRPr lang="nb-NO" altLang="zh-CN" sz="1400" smtClean="0">
              <a:ea typeface="宋体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44675"/>
            <a:ext cx="5373688" cy="235743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tabLst>
                <a:tab pos="2568575" algn="l"/>
              </a:tabLst>
            </a:pPr>
            <a:r>
              <a:rPr lang="en-US" altLang="zh-CN" sz="1800" b="1" smtClean="0">
                <a:latin typeface="Calibri" pitchFamily="34" charset="0"/>
                <a:ea typeface="宋体" charset="-122"/>
                <a:cs typeface="Calibri" pitchFamily="34" charset="0"/>
              </a:rPr>
              <a:t>Technology:</a:t>
            </a:r>
            <a:r>
              <a:rPr lang="en-US" altLang="zh-CN" sz="1800" smtClean="0">
                <a:latin typeface="Calibri" pitchFamily="34" charset="0"/>
                <a:ea typeface="宋体" charset="-122"/>
                <a:cs typeface="Calibri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2568575" algn="l"/>
              </a:tabLst>
            </a:pPr>
            <a:r>
              <a:rPr lang="en-US" altLang="zh-CN" sz="1800" smtClean="0">
                <a:latin typeface="Calibri" pitchFamily="34" charset="0"/>
                <a:ea typeface="宋体" charset="-122"/>
                <a:cs typeface="Calibri" pitchFamily="34" charset="0"/>
              </a:rPr>
              <a:t>AGM / Polymer Gel/ Tubular Gel VRLA</a:t>
            </a:r>
          </a:p>
          <a:p>
            <a:pPr lvl="1" eaLnBrk="1" hangingPunct="1">
              <a:lnSpc>
                <a:spcPct val="90000"/>
              </a:lnSpc>
              <a:tabLst>
                <a:tab pos="2568575" algn="l"/>
              </a:tabLst>
            </a:pPr>
            <a:r>
              <a:rPr lang="en-US" altLang="zh-CN" sz="2000" b="1" smtClean="0">
                <a:latin typeface="Calibri" pitchFamily="34" charset="0"/>
                <a:ea typeface="宋体" charset="-122"/>
                <a:cs typeface="Calibri" pitchFamily="34" charset="0"/>
              </a:rPr>
              <a:t>Product range</a:t>
            </a:r>
            <a:r>
              <a:rPr lang="en-US" altLang="zh-CN" sz="1800" b="1" smtClean="0">
                <a:latin typeface="Calibri" pitchFamily="34" charset="0"/>
                <a:ea typeface="宋体" charset="-122"/>
                <a:cs typeface="Calibri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2568575" algn="l"/>
              </a:tabLst>
            </a:pPr>
            <a:r>
              <a:rPr lang="en-US" altLang="zh-CN" sz="1800" smtClean="0">
                <a:latin typeface="Calibri" pitchFamily="34" charset="0"/>
                <a:ea typeface="宋体" charset="-122"/>
                <a:cs typeface="Calibri" pitchFamily="34" charset="0"/>
              </a:rPr>
              <a:t>- Front and top terminal (12V,6V)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2568575" algn="l"/>
              </a:tabLst>
            </a:pPr>
            <a:r>
              <a:rPr lang="en-US" altLang="zh-CN" sz="1800" smtClean="0">
                <a:latin typeface="Calibri" pitchFamily="34" charset="0"/>
                <a:ea typeface="宋体" charset="-122"/>
                <a:cs typeface="Calibri" pitchFamily="34" charset="0"/>
              </a:rPr>
              <a:t>- Large single cells up to 3000Ah(2V)</a:t>
            </a:r>
          </a:p>
          <a:p>
            <a:pPr lvl="1" eaLnBrk="1" hangingPunct="1">
              <a:lnSpc>
                <a:spcPct val="90000"/>
              </a:lnSpc>
              <a:tabLst>
                <a:tab pos="2568575" algn="l"/>
              </a:tabLst>
            </a:pPr>
            <a:r>
              <a:rPr lang="en-US" altLang="zh-CN" sz="1800" b="1" smtClean="0">
                <a:latin typeface="Calibri" pitchFamily="34" charset="0"/>
                <a:ea typeface="宋体" charset="-122"/>
                <a:cs typeface="Calibri" pitchFamily="34" charset="0"/>
              </a:rPr>
              <a:t>Application</a:t>
            </a:r>
          </a:p>
          <a:p>
            <a:pPr lvl="1" eaLnBrk="1" hangingPunct="1">
              <a:lnSpc>
                <a:spcPct val="90000"/>
              </a:lnSpc>
              <a:buFontTx/>
              <a:buNone/>
              <a:tabLst>
                <a:tab pos="2568575" algn="l"/>
              </a:tabLst>
            </a:pPr>
            <a:r>
              <a:rPr lang="en-US" altLang="zh-CN" sz="1800" smtClean="0">
                <a:latin typeface="Calibri" pitchFamily="34" charset="0"/>
                <a:ea typeface="宋体" charset="-122"/>
                <a:cs typeface="Calibri" pitchFamily="34" charset="0"/>
              </a:rPr>
              <a:t>Telecoms, UPS, Utilities, Rail and more</a:t>
            </a:r>
          </a:p>
          <a:p>
            <a:pPr lvl="1" eaLnBrk="1" hangingPunct="1">
              <a:lnSpc>
                <a:spcPct val="90000"/>
              </a:lnSpc>
              <a:tabLst>
                <a:tab pos="2568575" algn="l"/>
              </a:tabLst>
            </a:pPr>
            <a:endParaRPr lang="en-US" altLang="zh-CN" sz="1800" smtClean="0">
              <a:ea typeface="宋体" charset="-122"/>
              <a:cs typeface="Calibri" pitchFamily="34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908050"/>
            <a:ext cx="9144000" cy="936625"/>
          </a:xfrm>
          <a:solidFill>
            <a:schemeClr val="bg1">
              <a:alpha val="25098"/>
            </a:schemeClr>
          </a:solidFill>
        </p:spPr>
        <p:txBody>
          <a:bodyPr/>
          <a:lstStyle/>
          <a:p>
            <a:pPr eaLnBrk="1" hangingPunct="1"/>
            <a:r>
              <a:rPr lang="nb-NO" altLang="zh-CN" sz="2800" smtClean="0">
                <a:solidFill>
                  <a:schemeClr val="tx1"/>
                </a:solidFill>
                <a:latin typeface="Calibri" pitchFamily="34" charset="0"/>
                <a:ea typeface="宋体" charset="-122"/>
                <a:cs typeface="Calibri" pitchFamily="34" charset="0"/>
              </a:rPr>
              <a:t>Wide range products</a:t>
            </a:r>
            <a:endParaRPr lang="en-US" altLang="zh-CN" sz="2800" smtClean="0">
              <a:solidFill>
                <a:schemeClr val="tx1"/>
              </a:solidFill>
              <a:latin typeface="Calibri" pitchFamily="34" charset="0"/>
              <a:ea typeface="宋体" charset="-122"/>
              <a:cs typeface="Calibri" pitchFamily="34" charset="0"/>
            </a:endParaRPr>
          </a:p>
        </p:txBody>
      </p:sp>
      <p:pic>
        <p:nvPicPr>
          <p:cNvPr id="14341" name="Picture 5" descr="title_a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292600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title_ac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5250" y="1052513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title_e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1844675"/>
            <a:ext cx="1905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title_t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2636838"/>
            <a:ext cx="16192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title_h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3429000"/>
            <a:ext cx="1333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8375" y="4868863"/>
            <a:ext cx="30956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42988" y="4149725"/>
            <a:ext cx="224155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80000"/>
            </a:pPr>
            <a:r>
              <a:rPr lang="en-US" altLang="zh-CN" sz="1800">
                <a:solidFill>
                  <a:schemeClr val="tx1"/>
                </a:solidFill>
                <a:latin typeface="Calibri" pitchFamily="34" charset="0"/>
              </a:rPr>
              <a:t>Standards Compliant:</a:t>
            </a:r>
          </a:p>
          <a:p>
            <a:pPr>
              <a:spcBef>
                <a:spcPct val="20000"/>
              </a:spcBef>
              <a:buSzPct val="80000"/>
              <a:buFontTx/>
              <a:buChar char="-"/>
            </a:pPr>
            <a:r>
              <a:rPr lang="en-US" altLang="zh-CN" sz="1800" b="0">
                <a:solidFill>
                  <a:schemeClr val="tx1"/>
                </a:solidFill>
                <a:latin typeface="Calibri" pitchFamily="34" charset="0"/>
              </a:rPr>
              <a:t>IEC60896 </a:t>
            </a:r>
          </a:p>
          <a:p>
            <a:pPr>
              <a:spcBef>
                <a:spcPct val="20000"/>
              </a:spcBef>
              <a:buSzPct val="80000"/>
              <a:buFontTx/>
              <a:buChar char="-"/>
            </a:pPr>
            <a:r>
              <a:rPr lang="en-US" altLang="zh-CN" sz="1800" b="0">
                <a:solidFill>
                  <a:schemeClr val="tx1"/>
                </a:solidFill>
                <a:latin typeface="Calibri" pitchFamily="34" charset="0"/>
              </a:rPr>
              <a:t>BS6290</a:t>
            </a:r>
          </a:p>
          <a:p>
            <a:pPr>
              <a:spcBef>
                <a:spcPct val="20000"/>
              </a:spcBef>
              <a:buSzPct val="80000"/>
              <a:buFontTx/>
              <a:buChar char="-"/>
            </a:pPr>
            <a:r>
              <a:rPr lang="en-US" altLang="zh-CN" sz="1800" b="0">
                <a:solidFill>
                  <a:schemeClr val="tx1"/>
                </a:solidFill>
                <a:latin typeface="Calibri" pitchFamily="34" charset="0"/>
              </a:rPr>
              <a:t>ROHS compliant</a:t>
            </a:r>
            <a:endParaRPr lang="zh-CN" altLang="en-US" sz="1800" b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3739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5661025"/>
            <a:ext cx="3124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allAtOnce"/>
      <p:bldP spid="14340" grpId="0" animBg="1"/>
      <p:bldP spid="1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About_Eltek-Energy">
  <a:themeElements>
    <a:clrScheme name="About_Eltek-Energy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8700"/>
      </a:accent1>
      <a:accent2>
        <a:srgbClr val="C0FF00"/>
      </a:accent2>
      <a:accent3>
        <a:srgbClr val="FFFFFF"/>
      </a:accent3>
      <a:accent4>
        <a:srgbClr val="000000"/>
      </a:accent4>
      <a:accent5>
        <a:srgbClr val="FFC3AA"/>
      </a:accent5>
      <a:accent6>
        <a:srgbClr val="AEE700"/>
      </a:accent6>
      <a:hlink>
        <a:srgbClr val="4D4D4D"/>
      </a:hlink>
      <a:folHlink>
        <a:srgbClr val="969696"/>
      </a:folHlink>
    </a:clrScheme>
    <a:fontScheme name="About_Eltek-Energ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Blip>
            <a:blip xmlns:r="http://schemas.openxmlformats.org/officeDocument/2006/relationships" r:embed="rId1"/>
          </a:buBlip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EDEDED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80000"/>
          <a:buFontTx/>
          <a:buBlip>
            <a:blip xmlns:r="http://schemas.openxmlformats.org/officeDocument/2006/relationships" r:embed="rId1"/>
          </a:buBlip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EDEDED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About_Eltek-Energ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8700"/>
        </a:accent1>
        <a:accent2>
          <a:srgbClr val="C0FF00"/>
        </a:accent2>
        <a:accent3>
          <a:srgbClr val="FFFFFF"/>
        </a:accent3>
        <a:accent4>
          <a:srgbClr val="000000"/>
        </a:accent4>
        <a:accent5>
          <a:srgbClr val="FFC3AA"/>
        </a:accent5>
        <a:accent6>
          <a:srgbClr val="AEE700"/>
        </a:accent6>
        <a:hlink>
          <a:srgbClr val="CC0099"/>
        </a:hlink>
        <a:folHlink>
          <a:srgbClr val="33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_Eltek-Energ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CC"/>
        </a:accent1>
        <a:accent2>
          <a:srgbClr val="70AECC"/>
        </a:accent2>
        <a:accent3>
          <a:srgbClr val="FFFFFF"/>
        </a:accent3>
        <a:accent4>
          <a:srgbClr val="000000"/>
        </a:accent4>
        <a:accent5>
          <a:srgbClr val="ADCAE2"/>
        </a:accent5>
        <a:accent6>
          <a:srgbClr val="659DB9"/>
        </a:accent6>
        <a:hlink>
          <a:srgbClr val="99BBCC"/>
        </a:hlink>
        <a:folHlink>
          <a:srgbClr val="C2C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_Eltek-Energ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6E6E6"/>
        </a:accent1>
        <a:accent2>
          <a:srgbClr val="BFBFBF"/>
        </a:accent2>
        <a:accent3>
          <a:srgbClr val="FFFFFF"/>
        </a:accent3>
        <a:accent4>
          <a:srgbClr val="000000"/>
        </a:accent4>
        <a:accent5>
          <a:srgbClr val="F0F0F0"/>
        </a:accent5>
        <a:accent6>
          <a:srgbClr val="ADADAD"/>
        </a:accent6>
        <a:hlink>
          <a:srgbClr val="8C8C8C"/>
        </a:hlink>
        <a:folHlink>
          <a:srgbClr val="3F3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_Eltek-Energy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8800"/>
        </a:accent1>
        <a:accent2>
          <a:srgbClr val="FAA84B"/>
        </a:accent2>
        <a:accent3>
          <a:srgbClr val="FFFFFF"/>
        </a:accent3>
        <a:accent4>
          <a:srgbClr val="000000"/>
        </a:accent4>
        <a:accent5>
          <a:srgbClr val="FFC3AA"/>
        </a:accent5>
        <a:accent6>
          <a:srgbClr val="E39843"/>
        </a:accent6>
        <a:hlink>
          <a:srgbClr val="FFC480"/>
        </a:hlink>
        <a:folHlink>
          <a:srgbClr val="FFEE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_Eltek-Energ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8700"/>
        </a:accent1>
        <a:accent2>
          <a:srgbClr val="C0FF00"/>
        </a:accent2>
        <a:accent3>
          <a:srgbClr val="FFFFFF"/>
        </a:accent3>
        <a:accent4>
          <a:srgbClr val="000000"/>
        </a:accent4>
        <a:accent5>
          <a:srgbClr val="FFC3AA"/>
        </a:accent5>
        <a:accent6>
          <a:srgbClr val="AEE700"/>
        </a:accent6>
        <a:hlink>
          <a:srgbClr val="4D4D4D"/>
        </a:hlink>
        <a:folHlink>
          <a:srgbClr val="33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out_Eltek-Energ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8700"/>
        </a:accent1>
        <a:accent2>
          <a:srgbClr val="C0FF00"/>
        </a:accent2>
        <a:accent3>
          <a:srgbClr val="FFFFFF"/>
        </a:accent3>
        <a:accent4>
          <a:srgbClr val="000000"/>
        </a:accent4>
        <a:accent5>
          <a:srgbClr val="FFC3AA"/>
        </a:accent5>
        <a:accent6>
          <a:srgbClr val="AEE700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About_Eltek-Energy</Template>
  <TotalTime>13332</TotalTime>
  <Words>815</Words>
  <Application>Microsoft Office PowerPoint</Application>
  <PresentationFormat>全屏显示(4:3)</PresentationFormat>
  <Paragraphs>270</Paragraphs>
  <Slides>28</Slides>
  <Notes>24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About_Eltek-Energy</vt:lpstr>
      <vt:lpstr>Microsoft Word 文档</vt:lpstr>
      <vt:lpstr>PowerPoint 演示文稿</vt:lpstr>
      <vt:lpstr>PowerPoint 演示文稿</vt:lpstr>
      <vt:lpstr>Who we are? An organization with distinct culture</vt:lpstr>
      <vt:lpstr>Who we are? The History</vt:lpstr>
      <vt:lpstr>Strategy of Narada</vt:lpstr>
      <vt:lpstr>What we can do</vt:lpstr>
      <vt:lpstr>Wide range products&amp;Capacity</vt:lpstr>
      <vt:lpstr>PowerPoint 演示文稿</vt:lpstr>
      <vt:lpstr>Wide range products</vt:lpstr>
      <vt:lpstr>Product Application</vt:lpstr>
      <vt:lpstr>PowerPoint 演示文稿</vt:lpstr>
      <vt:lpstr>Location of Narada factories</vt:lpstr>
      <vt:lpstr>Narada global locations -exported to more than 100 countries</vt:lpstr>
      <vt:lpstr>What we can do?  Global Service Function-Together with our parters</vt:lpstr>
      <vt:lpstr>What we can do? Installation and Project Management</vt:lpstr>
      <vt:lpstr>PowerPoint 演示文稿</vt:lpstr>
      <vt:lpstr>Why choose us?  Advanced Lab</vt:lpstr>
      <vt:lpstr>Why choose us?  Premium Quality Assurance</vt:lpstr>
      <vt:lpstr>Why choose us?  Premium quality management</vt:lpstr>
      <vt:lpstr>PowerPoint 演示文稿</vt:lpstr>
      <vt:lpstr>How’s our performance? Widely accepted by Clients </vt:lpstr>
      <vt:lpstr>PowerPoint 演示文稿</vt:lpstr>
      <vt:lpstr>PowerPoint 演示文稿</vt:lpstr>
      <vt:lpstr>PowerPoint 演示文稿</vt:lpstr>
      <vt:lpstr>PowerPoint 演示文稿</vt:lpstr>
      <vt:lpstr>How’s our performance?  Widely accepted by Clients </vt:lpstr>
      <vt:lpstr>PowerPoint 演示文稿</vt:lpstr>
      <vt:lpstr>PowerPoint 演示文稿</vt:lpstr>
    </vt:vector>
  </TitlesOfParts>
  <Company>Narada Power Source Co.,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Narada - global leader</dc:title>
  <dc:subject>VRLA battery</dc:subject>
  <dc:creator>Wolson Wu -Overseas market</dc:creator>
  <cp:lastModifiedBy>lzm</cp:lastModifiedBy>
  <cp:revision>651</cp:revision>
  <dcterms:created xsi:type="dcterms:W3CDTF">2004-11-29T09:02:56Z</dcterms:created>
  <dcterms:modified xsi:type="dcterms:W3CDTF">2012-12-19T13:45:58Z</dcterms:modified>
</cp:coreProperties>
</file>